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68"/>
  </p:notesMasterIdLst>
  <p:sldIdLst>
    <p:sldId id="256" r:id="rId2"/>
    <p:sldId id="356" r:id="rId3"/>
    <p:sldId id="270" r:id="rId4"/>
    <p:sldId id="357" r:id="rId5"/>
    <p:sldId id="312" r:id="rId6"/>
    <p:sldId id="358" r:id="rId7"/>
    <p:sldId id="359" r:id="rId8"/>
    <p:sldId id="360" r:id="rId9"/>
    <p:sldId id="372" r:id="rId10"/>
    <p:sldId id="361" r:id="rId11"/>
    <p:sldId id="362" r:id="rId12"/>
    <p:sldId id="363" r:id="rId13"/>
    <p:sldId id="364" r:id="rId14"/>
    <p:sldId id="315" r:id="rId15"/>
    <p:sldId id="365" r:id="rId16"/>
    <p:sldId id="366" r:id="rId17"/>
    <p:sldId id="259" r:id="rId18"/>
    <p:sldId id="299" r:id="rId19"/>
    <p:sldId id="265" r:id="rId20"/>
    <p:sldId id="316" r:id="rId21"/>
    <p:sldId id="268" r:id="rId22"/>
    <p:sldId id="257" r:id="rId23"/>
    <p:sldId id="261" r:id="rId24"/>
    <p:sldId id="302" r:id="rId25"/>
    <p:sldId id="266" r:id="rId26"/>
    <p:sldId id="371" r:id="rId27"/>
    <p:sldId id="282" r:id="rId28"/>
    <p:sldId id="297" r:id="rId29"/>
    <p:sldId id="289" r:id="rId30"/>
    <p:sldId id="320" r:id="rId31"/>
    <p:sldId id="280" r:id="rId32"/>
    <p:sldId id="328" r:id="rId33"/>
    <p:sldId id="369" r:id="rId34"/>
    <p:sldId id="277" r:id="rId35"/>
    <p:sldId id="308" r:id="rId36"/>
    <p:sldId id="348" r:id="rId37"/>
    <p:sldId id="296" r:id="rId38"/>
    <p:sldId id="337" r:id="rId39"/>
    <p:sldId id="338" r:id="rId40"/>
    <p:sldId id="339" r:id="rId41"/>
    <p:sldId id="340" r:id="rId42"/>
    <p:sldId id="341" r:id="rId43"/>
    <p:sldId id="342" r:id="rId44"/>
    <p:sldId id="343" r:id="rId45"/>
    <p:sldId id="344" r:id="rId46"/>
    <p:sldId id="352" r:id="rId47"/>
    <p:sldId id="349" r:id="rId48"/>
    <p:sldId id="354" r:id="rId49"/>
    <p:sldId id="351" r:id="rId50"/>
    <p:sldId id="370" r:id="rId51"/>
    <p:sldId id="353" r:id="rId52"/>
    <p:sldId id="355" r:id="rId53"/>
    <p:sldId id="309" r:id="rId54"/>
    <p:sldId id="301" r:id="rId55"/>
    <p:sldId id="262" r:id="rId56"/>
    <p:sldId id="319" r:id="rId57"/>
    <p:sldId id="300" r:id="rId58"/>
    <p:sldId id="347" r:id="rId59"/>
    <p:sldId id="324" r:id="rId60"/>
    <p:sldId id="322" r:id="rId61"/>
    <p:sldId id="329" r:id="rId62"/>
    <p:sldId id="326" r:id="rId63"/>
    <p:sldId id="310" r:id="rId64"/>
    <p:sldId id="260" r:id="rId65"/>
    <p:sldId id="332" r:id="rId66"/>
    <p:sldId id="294" r:id="rId67"/>
  </p:sldIdLst>
  <p:sldSz cx="9144000" cy="5143500" type="screen16x9"/>
  <p:notesSz cx="6858000" cy="9144000"/>
  <p:embeddedFontLst>
    <p:embeddedFont>
      <p:font typeface="Arvo" panose="02000000000000000000" pitchFamily="2" charset="77"/>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Palatino Linotype" panose="02040502050505030304" pitchFamily="18" charset="0"/>
      <p:regular r:id="rId77"/>
      <p:bold r:id="rId78"/>
      <p:italic r:id="rId79"/>
      <p:boldItalic r:id="rId80"/>
    </p:embeddedFont>
    <p:embeddedFont>
      <p:font typeface="Roboto Condensed" panose="020F0502020204030204" pitchFamily="34" charset="0"/>
      <p:regular r:id="rId81"/>
      <p:bold r:id="rId82"/>
      <p:italic r:id="rId83"/>
      <p:boldItalic r:id="rId84"/>
    </p:embeddedFont>
    <p:embeddedFont>
      <p:font typeface="Roboto Condensed Light" panose="020F030202020403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8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7665BA-8202-44FC-AD62-C9F0E3EA811A}">
  <a:tblStyle styleId="{E27665BA-8202-44FC-AD62-C9F0E3EA811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5DE48A-E3B5-44D0-98CB-AE0B3FDC03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p:restoredTop sz="91611"/>
  </p:normalViewPr>
  <p:slideViewPr>
    <p:cSldViewPr snapToGrid="0" snapToObjects="1">
      <p:cViewPr varScale="1">
        <p:scale>
          <a:sx n="160" d="100"/>
          <a:sy n="160" d="100"/>
        </p:scale>
        <p:origin x="7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35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92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ebaa7b3a2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debaa7b3a2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8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debaa7b3a2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debaa7b3a2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16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471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26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4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56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54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68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084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328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589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37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rtl="0" fontAlgn="t">
              <a:spcBef>
                <a:spcPts val="0"/>
              </a:spcBef>
              <a:spcAft>
                <a:spcPts val="0"/>
              </a:spcAft>
            </a:pPr>
            <a:r>
              <a:rPr lang="en-US"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ID&amp;R Quality Control</a:t>
            </a:r>
            <a:endParaRPr lang="en-US" sz="1800" b="0" i="0" u="none" strike="noStrike" dirty="0">
              <a:effectLst/>
              <a:latin typeface="Arial" panose="020B0604020202020204" pitchFamily="34" charset="0"/>
            </a:endParaRPr>
          </a:p>
          <a:p>
            <a:pPr marR="0" algn="l" rtl="0" fontAlgn="t">
              <a:spcBef>
                <a:spcPts val="0"/>
              </a:spcBef>
              <a:spcAft>
                <a:spcPts val="0"/>
              </a:spcAft>
            </a:pPr>
            <a:r>
              <a:rPr lang="en-US"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Office of Migrant Education (OME) found that two COEs were missing comments regarding the recruiter’s determination that the worker actively sought qualifying work soon after the move. </a:t>
            </a:r>
            <a:endParaRPr lang="en-US" sz="1800" b="0" i="0" u="none" strike="noStrike" dirty="0">
              <a:effectLst/>
              <a:latin typeface="Arial" panose="020B0604020202020204" pitchFamily="34" charset="0"/>
            </a:endParaRPr>
          </a:p>
          <a:p>
            <a:pPr marR="0" algn="l" rtl="0" fontAlgn="t">
              <a:spcBef>
                <a:spcPts val="0"/>
              </a:spcBef>
              <a:spcAft>
                <a:spcPts val="0"/>
              </a:spcAft>
            </a:pPr>
            <a:r>
              <a:rPr lang="en-US"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MSIX</a:t>
            </a:r>
            <a:endParaRPr lang="en-US" sz="1800" b="0" i="0" u="none" strike="noStrike" dirty="0">
              <a:effectLst/>
              <a:latin typeface="Arial" panose="020B0604020202020204" pitchFamily="34" charset="0"/>
            </a:endParaRPr>
          </a:p>
          <a:p>
            <a:pPr marR="0" algn="l" rtl="0" fontAlgn="t">
              <a:spcBef>
                <a:spcPts val="0"/>
              </a:spcBef>
              <a:spcAft>
                <a:spcPts val="0"/>
              </a:spcAft>
            </a:pPr>
            <a:r>
              <a:rPr lang="en-US"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Several Minimum Data Elements (MDEs) were missing including: 90.6% of English Learner Indicator (MDE 43);</a:t>
            </a:r>
            <a:br>
              <a:rPr lang="en-US"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99.57% of IEP Indicator (MDE 44); 99.22% of Med Alert Indicator (MDE 46); 84.19% of [Priority for Services] PFS Flag (MDE 47); 100% of Designated Graduation School (MDE 48); 100% of Home School Indicator (MDE 69); and 93.9% of Algebra 1 or Equivalent indicator (MDE 76).</a:t>
            </a:r>
            <a:endParaRPr lang="en-US" sz="1800" b="0" i="0" u="none" strike="noStrike"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3673160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80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808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229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6646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1236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815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04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070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debaa7b3a2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debaa7b3a2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56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094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g657edcabb3_95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4" name="Google Shape;1764;g657edcabb3_95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85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227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28" name="Google Shape;28;p3"/>
          <p:cNvGrpSpPr/>
          <p:nvPr/>
        </p:nvGrpSpPr>
        <p:grpSpPr>
          <a:xfrm rot="10800000" flipH="1">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39;p3"/>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Google Shape;40;p3"/>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a:endParaRPr/>
          </a:p>
        </p:txBody>
      </p:sp>
      <p:sp>
        <p:nvSpPr>
          <p:cNvPr id="41" name="Google Shape;41;p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2"/>
        <p:cNvGrpSpPr/>
        <p:nvPr/>
      </p:nvGrpSpPr>
      <p:grpSpPr>
        <a:xfrm>
          <a:off x="0" y="0"/>
          <a:ext cx="0" cy="0"/>
          <a:chOff x="0" y="0"/>
          <a:chExt cx="0" cy="0"/>
        </a:xfrm>
      </p:grpSpPr>
      <p:grpSp>
        <p:nvGrpSpPr>
          <p:cNvPr id="43" name="Google Shape;43;p4"/>
          <p:cNvGrpSpPr/>
          <p:nvPr/>
        </p:nvGrpSpPr>
        <p:grpSpPr>
          <a:xfrm>
            <a:off x="6946842" y="4472723"/>
            <a:ext cx="2202830" cy="670795"/>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4"/>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52" name="Google Shape;52;p4"/>
          <p:cNvGrpSpPr/>
          <p:nvPr/>
        </p:nvGrpSpPr>
        <p:grpSpPr>
          <a:xfrm>
            <a:off x="0" y="-7088"/>
            <a:ext cx="8661398" cy="5150588"/>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55" name="Google Shape;55;p4"/>
          <p:cNvGrpSpPr/>
          <p:nvPr/>
        </p:nvGrpSpPr>
        <p:grpSpPr>
          <a:xfrm rot="10800000" flipH="1">
            <a:off x="1" y="1090763"/>
            <a:ext cx="8847502" cy="2961975"/>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58" name="Google Shape;58;p4"/>
          <p:cNvSpPr txBox="1">
            <a:spLocks noGrp="1"/>
          </p:cNvSpPr>
          <p:nvPr>
            <p:ph type="body" idx="1"/>
          </p:nvPr>
        </p:nvSpPr>
        <p:spPr>
          <a:xfrm>
            <a:off x="829775" y="1202000"/>
            <a:ext cx="5090700" cy="27450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a:spcBef>
                <a:spcPts val="360"/>
              </a:spcBef>
              <a:spcAft>
                <a:spcPts val="0"/>
              </a:spcAft>
              <a:buClr>
                <a:srgbClr val="FFFFFF"/>
              </a:buClr>
              <a:buSzPts val="3000"/>
              <a:buChar char="▻"/>
              <a:defRPr sz="3000" i="1">
                <a:solidFill>
                  <a:srgbClr val="FFFFFF"/>
                </a:solidFill>
              </a:defRPr>
            </a:lvl9pPr>
          </a:lstStyle>
          <a:p>
            <a:endParaRPr/>
          </a:p>
        </p:txBody>
      </p:sp>
      <p:sp>
        <p:nvSpPr>
          <p:cNvPr id="59" name="Google Shape;59;p4"/>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chemeClr val="accent5"/>
                </a:solidFill>
              </a:rPr>
              <a:t>“</a:t>
            </a:r>
            <a:endParaRPr sz="7200" b="1">
              <a:solidFill>
                <a:schemeClr val="accent5"/>
              </a:solidFill>
            </a:endParaRPr>
          </a:p>
        </p:txBody>
      </p:sp>
      <p:sp>
        <p:nvSpPr>
          <p:cNvPr id="60" name="Google Shape;60;p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s://ohid.ohio.gov/wps/myportal/gov/ohid/manage-account/sites-and-applications/?PD-REFERER=myohio03p.id.ohio.gov&amp;PD-ID=5Wij+yvow4XCZYI7YWr6LYoecsHdfIrFfHl3JlI4S7i9U+tHta8aq8sN3tg3+35q0uWTPL5n4JJ207D8VkbqPE3PRa2dB7K4hKU8vr9ErV7qfO7LJtrgtdw9mnhyP4EYoCTU26b+8QNs7dJJqCZMZCk5ZmHli7giAe8+7hkLYiU="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bit.ly/ApexMigrantCourseOption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hyperlink" Target="bit.ly/MigrantCourseRegistration"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idrreferrals.ne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www.congress.gov/116/bills/hr748/BILLS-116hr748enr.pdf"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education.ohio.gov/topics/reset-and-restart/educator-licensure" TargetMode="External"/><Relationship Id="rId2" Type="http://schemas.openxmlformats.org/officeDocument/2006/relationships/hyperlink" Target="https://www2.ed.gov/documents/coronavirus/arp-staff-shortages.pdf"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331590" y="139488"/>
            <a:ext cx="8277717" cy="3812426"/>
          </a:xfrm>
          <a:prstGeom prst="rect">
            <a:avLst/>
          </a:prstGeom>
        </p:spPr>
        <p:txBody>
          <a:bodyPr spcFirstLastPara="1" wrap="square" lIns="91425" tIns="91425" rIns="91425" bIns="91425" anchor="t" anchorCtr="0">
            <a:noAutofit/>
          </a:bodyPr>
          <a:lstStyle/>
          <a:p>
            <a:pPr lvl="0"/>
            <a:r>
              <a:rPr lang="en" sz="6000" dirty="0">
                <a:solidFill>
                  <a:schemeClr val="accent2"/>
                </a:solidFill>
              </a:rPr>
              <a:t>TITLE I - PART C </a:t>
            </a:r>
            <a:br>
              <a:rPr lang="en" dirty="0"/>
            </a:br>
            <a:r>
              <a:rPr lang="en" sz="4400" dirty="0">
                <a:solidFill>
                  <a:schemeClr val="bg1"/>
                </a:solidFill>
              </a:rPr>
              <a:t>MIGRANT EDUCATION PROGRAM</a:t>
            </a:r>
            <a:br>
              <a:rPr lang="en" b="0" dirty="0">
                <a:solidFill>
                  <a:schemeClr val="bg1"/>
                </a:solidFill>
              </a:rPr>
            </a:br>
            <a:br>
              <a:rPr lang="en" b="0" dirty="0">
                <a:solidFill>
                  <a:schemeClr val="bg1"/>
                </a:solidFill>
              </a:rPr>
            </a:br>
            <a:r>
              <a:rPr lang="en" sz="4400" i="1" dirty="0">
                <a:solidFill>
                  <a:schemeClr val="accent5"/>
                </a:solidFill>
              </a:rPr>
              <a:t>Annual Directors Meeting</a:t>
            </a:r>
            <a:br>
              <a:rPr lang="en" sz="4400" i="1" dirty="0">
                <a:solidFill>
                  <a:schemeClr val="accent5"/>
                </a:solidFill>
              </a:rPr>
            </a:br>
            <a:r>
              <a:rPr lang="en" sz="4400" i="1" dirty="0">
                <a:solidFill>
                  <a:schemeClr val="accent5"/>
                </a:solidFill>
              </a:rPr>
              <a:t>April 22, 2022</a:t>
            </a:r>
            <a:endParaRPr sz="4400" i="1" dirty="0">
              <a:solidFill>
                <a:schemeClr val="accent5"/>
              </a:solidFill>
              <a:latin typeface="Times New Roman" panose="02020603050405020304" pitchFamily="18" charset="0"/>
              <a:cs typeface="Times New Roman" panose="02020603050405020304" pitchFamily="18" charset="0"/>
            </a:endParaRPr>
          </a:p>
        </p:txBody>
      </p:sp>
      <p:pic>
        <p:nvPicPr>
          <p:cNvPr id="3" name="Google Shape;113;p15">
            <a:extLst>
              <a:ext uri="{FF2B5EF4-FFF2-40B4-BE49-F238E27FC236}">
                <a16:creationId xmlns:a16="http://schemas.microsoft.com/office/drawing/2014/main" id="{9DEAAF88-A934-AC41-B382-58FC6008DC1C}"/>
              </a:ext>
            </a:extLst>
          </p:cNvPr>
          <p:cNvPicPr preferRelativeResize="0"/>
          <p:nvPr/>
        </p:nvPicPr>
        <p:blipFill>
          <a:blip r:embed="rId3">
            <a:alphaModFix/>
          </a:blip>
          <a:stretch>
            <a:fillRect/>
          </a:stretch>
        </p:blipFill>
        <p:spPr>
          <a:xfrm>
            <a:off x="7276454" y="2974751"/>
            <a:ext cx="1535956" cy="1609097"/>
          </a:xfrm>
          <a:prstGeom prst="rect">
            <a:avLst/>
          </a:prstGeom>
          <a:noFill/>
          <a:ln>
            <a:noFill/>
          </a:ln>
        </p:spPr>
      </p:pic>
      <p:grpSp>
        <p:nvGrpSpPr>
          <p:cNvPr id="4" name="Google Shape;1671;p47">
            <a:extLst>
              <a:ext uri="{FF2B5EF4-FFF2-40B4-BE49-F238E27FC236}">
                <a16:creationId xmlns:a16="http://schemas.microsoft.com/office/drawing/2014/main" id="{4329E3D7-DD63-C698-A243-752DE12C718A}"/>
              </a:ext>
            </a:extLst>
          </p:cNvPr>
          <p:cNvGrpSpPr/>
          <p:nvPr/>
        </p:nvGrpSpPr>
        <p:grpSpPr>
          <a:xfrm>
            <a:off x="451259" y="4264794"/>
            <a:ext cx="3045273" cy="316035"/>
            <a:chOff x="3042485" y="5594633"/>
            <a:chExt cx="2159652" cy="510557"/>
          </a:xfrm>
        </p:grpSpPr>
        <p:sp>
          <p:nvSpPr>
            <p:cNvPr id="5" name="Google Shape;1672;p47">
              <a:extLst>
                <a:ext uri="{FF2B5EF4-FFF2-40B4-BE49-F238E27FC236}">
                  <a16:creationId xmlns:a16="http://schemas.microsoft.com/office/drawing/2014/main" id="{5196D334-CE2E-0F03-CB09-5A5262FF240F}"/>
                </a:ext>
              </a:extLst>
            </p:cNvPr>
            <p:cNvSpPr/>
            <p:nvPr/>
          </p:nvSpPr>
          <p:spPr>
            <a:xfrm>
              <a:off x="3042485" y="5869690"/>
              <a:ext cx="235200" cy="235500"/>
            </a:xfrm>
            <a:prstGeom prst="ellipse">
              <a:avLst/>
            </a:pr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 name="Google Shape;1673;p47">
              <a:extLst>
                <a:ext uri="{FF2B5EF4-FFF2-40B4-BE49-F238E27FC236}">
                  <a16:creationId xmlns:a16="http://schemas.microsoft.com/office/drawing/2014/main" id="{D5383F98-592D-656C-A36A-3BCBB9806B14}"/>
                </a:ext>
              </a:extLst>
            </p:cNvPr>
            <p:cNvSpPr/>
            <p:nvPr/>
          </p:nvSpPr>
          <p:spPr>
            <a:xfrm>
              <a:off x="3317231" y="5594633"/>
              <a:ext cx="235200" cy="235500"/>
            </a:xfrm>
            <a:prstGeom prst="ellipse">
              <a:avLst/>
            </a:pr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 name="Google Shape;1674;p47">
              <a:extLst>
                <a:ext uri="{FF2B5EF4-FFF2-40B4-BE49-F238E27FC236}">
                  <a16:creationId xmlns:a16="http://schemas.microsoft.com/office/drawing/2014/main" id="{C734DDB2-6E32-F589-BC4C-069D6FA17226}"/>
                </a:ext>
              </a:extLst>
            </p:cNvPr>
            <p:cNvSpPr/>
            <p:nvPr/>
          </p:nvSpPr>
          <p:spPr>
            <a:xfrm>
              <a:off x="3591976" y="5869690"/>
              <a:ext cx="236100" cy="235500"/>
            </a:xfrm>
            <a:prstGeom prst="ellipse">
              <a:avLst/>
            </a:pr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675;p47">
              <a:extLst>
                <a:ext uri="{FF2B5EF4-FFF2-40B4-BE49-F238E27FC236}">
                  <a16:creationId xmlns:a16="http://schemas.microsoft.com/office/drawing/2014/main" id="{63615B51-6263-649F-C7F4-54CC870FD81C}"/>
                </a:ext>
              </a:extLst>
            </p:cNvPr>
            <p:cNvSpPr/>
            <p:nvPr/>
          </p:nvSpPr>
          <p:spPr>
            <a:xfrm>
              <a:off x="3866722" y="5594633"/>
              <a:ext cx="236100" cy="235500"/>
            </a:xfrm>
            <a:prstGeom prst="ellipse">
              <a:avLst/>
            </a:pr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1676;p47">
              <a:extLst>
                <a:ext uri="{FF2B5EF4-FFF2-40B4-BE49-F238E27FC236}">
                  <a16:creationId xmlns:a16="http://schemas.microsoft.com/office/drawing/2014/main" id="{15360071-B8F6-3755-A0D2-208C7B67BC69}"/>
                </a:ext>
              </a:extLst>
            </p:cNvPr>
            <p:cNvSpPr/>
            <p:nvPr/>
          </p:nvSpPr>
          <p:spPr>
            <a:xfrm>
              <a:off x="4141467" y="5869690"/>
              <a:ext cx="236100" cy="235500"/>
            </a:xfrm>
            <a:prstGeom prst="ellipse">
              <a:avLst/>
            </a:pr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 name="Google Shape;1677;p47">
              <a:extLst>
                <a:ext uri="{FF2B5EF4-FFF2-40B4-BE49-F238E27FC236}">
                  <a16:creationId xmlns:a16="http://schemas.microsoft.com/office/drawing/2014/main" id="{247A05C6-7B2F-F2F4-5BFB-B4CC8DBC96B6}"/>
                </a:ext>
              </a:extLst>
            </p:cNvPr>
            <p:cNvSpPr/>
            <p:nvPr/>
          </p:nvSpPr>
          <p:spPr>
            <a:xfrm>
              <a:off x="4417146" y="5594633"/>
              <a:ext cx="235200" cy="235500"/>
            </a:xfrm>
            <a:prstGeom prst="ellipse">
              <a:avLst/>
            </a:pr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678;p47">
              <a:extLst>
                <a:ext uri="{FF2B5EF4-FFF2-40B4-BE49-F238E27FC236}">
                  <a16:creationId xmlns:a16="http://schemas.microsoft.com/office/drawing/2014/main" id="{288EBCD0-EB92-F85D-A954-BD909FB7C148}"/>
                </a:ext>
              </a:extLst>
            </p:cNvPr>
            <p:cNvSpPr/>
            <p:nvPr/>
          </p:nvSpPr>
          <p:spPr>
            <a:xfrm>
              <a:off x="4691892" y="5869690"/>
              <a:ext cx="235500" cy="235500"/>
            </a:xfrm>
            <a:prstGeom prst="ellipse">
              <a:avLst/>
            </a:pr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679;p47">
              <a:extLst>
                <a:ext uri="{FF2B5EF4-FFF2-40B4-BE49-F238E27FC236}">
                  <a16:creationId xmlns:a16="http://schemas.microsoft.com/office/drawing/2014/main" id="{603DACBE-3372-6FBC-06A2-77737CCF0756}"/>
                </a:ext>
              </a:extLst>
            </p:cNvPr>
            <p:cNvSpPr/>
            <p:nvPr/>
          </p:nvSpPr>
          <p:spPr>
            <a:xfrm>
              <a:off x="4966637" y="5594633"/>
              <a:ext cx="235500" cy="235500"/>
            </a:xfrm>
            <a:prstGeom prst="ellipse">
              <a:avLst/>
            </a:pr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 name="Google Shape;1680;p47">
              <a:extLst>
                <a:ext uri="{FF2B5EF4-FFF2-40B4-BE49-F238E27FC236}">
                  <a16:creationId xmlns:a16="http://schemas.microsoft.com/office/drawing/2014/main" id="{5EF996BA-5695-4030-177B-26A0BFB0F551}"/>
                </a:ext>
              </a:extLst>
            </p:cNvPr>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1681;p47">
              <a:extLst>
                <a:ext uri="{FF2B5EF4-FFF2-40B4-BE49-F238E27FC236}">
                  <a16:creationId xmlns:a16="http://schemas.microsoft.com/office/drawing/2014/main" id="{F5D7C51B-E956-DA1E-0EBA-245FD696C47A}"/>
                </a:ext>
              </a:extLst>
            </p:cNvPr>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682;p47">
              <a:extLst>
                <a:ext uri="{FF2B5EF4-FFF2-40B4-BE49-F238E27FC236}">
                  <a16:creationId xmlns:a16="http://schemas.microsoft.com/office/drawing/2014/main" id="{2F9FF0A4-FFF0-1344-5A7C-0604C03D6DE3}"/>
                </a:ext>
              </a:extLst>
            </p:cNvPr>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 name="Google Shape;1683;p47">
              <a:extLst>
                <a:ext uri="{FF2B5EF4-FFF2-40B4-BE49-F238E27FC236}">
                  <a16:creationId xmlns:a16="http://schemas.microsoft.com/office/drawing/2014/main" id="{AFDA6071-BCEC-AD8F-F4C1-AD90868E9B8D}"/>
                </a:ext>
              </a:extLst>
            </p:cNvPr>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7" name="Google Shape;1684;p47">
              <a:extLst>
                <a:ext uri="{FF2B5EF4-FFF2-40B4-BE49-F238E27FC236}">
                  <a16:creationId xmlns:a16="http://schemas.microsoft.com/office/drawing/2014/main" id="{BAE59393-7A79-EC41-BE79-4842C7339AD2}"/>
                </a:ext>
              </a:extLst>
            </p:cNvPr>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8" name="Google Shape;1685;p47">
              <a:extLst>
                <a:ext uri="{FF2B5EF4-FFF2-40B4-BE49-F238E27FC236}">
                  <a16:creationId xmlns:a16="http://schemas.microsoft.com/office/drawing/2014/main" id="{F3C12DB0-119E-D838-BCFC-5DE1B3204BC7}"/>
                </a:ext>
              </a:extLst>
            </p:cNvPr>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9" name="Google Shape;1686;p47">
              <a:extLst>
                <a:ext uri="{FF2B5EF4-FFF2-40B4-BE49-F238E27FC236}">
                  <a16:creationId xmlns:a16="http://schemas.microsoft.com/office/drawing/2014/main" id="{45270A5C-E60C-F445-EA65-5679764F405C}"/>
                </a:ext>
              </a:extLst>
            </p:cNvPr>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0C20B-AFDF-4568-8BF9-DB48F904E0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Google Shape;382;p25">
            <a:extLst>
              <a:ext uri="{FF2B5EF4-FFF2-40B4-BE49-F238E27FC236}">
                <a16:creationId xmlns:a16="http://schemas.microsoft.com/office/drawing/2014/main" id="{28880498-2BF7-4490-B9CA-EA50E9310E0D}"/>
              </a:ext>
            </a:extLst>
          </p:cNvPr>
          <p:cNvSpPr txBox="1">
            <a:spLocks/>
          </p:cNvSpPr>
          <p:nvPr/>
        </p:nvSpPr>
        <p:spPr>
          <a:xfrm>
            <a:off x="1627759" y="245595"/>
            <a:ext cx="7022755"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Allowable activities – Supplement, NOT Supplant</a:t>
            </a:r>
          </a:p>
        </p:txBody>
      </p:sp>
      <p:sp>
        <p:nvSpPr>
          <p:cNvPr id="5" name="TextBox 4">
            <a:extLst>
              <a:ext uri="{FF2B5EF4-FFF2-40B4-BE49-F238E27FC236}">
                <a16:creationId xmlns:a16="http://schemas.microsoft.com/office/drawing/2014/main" id="{458CAE59-FA4E-4BA3-919C-3387BA9E7906}"/>
              </a:ext>
            </a:extLst>
          </p:cNvPr>
          <p:cNvSpPr txBox="1"/>
          <p:nvPr/>
        </p:nvSpPr>
        <p:spPr>
          <a:xfrm>
            <a:off x="199571" y="1772172"/>
            <a:ext cx="8744858" cy="3046988"/>
          </a:xfrm>
          <a:prstGeom prst="rect">
            <a:avLst/>
          </a:prstGeom>
          <a:noFill/>
        </p:spPr>
        <p:txBody>
          <a:bodyPr wrap="square">
            <a:spAutoFit/>
          </a:bodyPr>
          <a:lstStyle/>
          <a:p>
            <a:r>
              <a:rPr lang="en-US" sz="2400" b="0" i="0" dirty="0">
                <a:solidFill>
                  <a:srgbClr val="333333"/>
                </a:solidFill>
                <a:effectLst/>
                <a:latin typeface="+mj-lt"/>
              </a:rPr>
              <a:t>Question C7 of the MEP Non-Regulatory Guidance (NRG) states that reasonable expenditures for refreshments or food provided during parent meetings or training are allowable, particularly when such meetings extend through mealtime. The NRG does not distinguish between snacks and a meal. As long as there is a connection to a programmatic purpose and the cost is reasonable, a State or subgrantee may provide food at MEP parent meetings. </a:t>
            </a:r>
            <a:endParaRPr lang="en-US" sz="2400" dirty="0">
              <a:latin typeface="+mj-lt"/>
            </a:endParaRPr>
          </a:p>
        </p:txBody>
      </p:sp>
    </p:spTree>
    <p:extLst>
      <p:ext uri="{BB962C8B-B14F-4D97-AF65-F5344CB8AC3E}">
        <p14:creationId xmlns:p14="http://schemas.microsoft.com/office/powerpoint/2010/main" val="2186979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BAF4A-1B8F-402F-B84E-C7E8077DEC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TextBox 3">
            <a:extLst>
              <a:ext uri="{FF2B5EF4-FFF2-40B4-BE49-F238E27FC236}">
                <a16:creationId xmlns:a16="http://schemas.microsoft.com/office/drawing/2014/main" id="{7F0F383E-96E5-4309-A53C-53C3AADEE2B2}"/>
              </a:ext>
            </a:extLst>
          </p:cNvPr>
          <p:cNvSpPr txBox="1"/>
          <p:nvPr/>
        </p:nvSpPr>
        <p:spPr>
          <a:xfrm>
            <a:off x="100" y="2340"/>
            <a:ext cx="9105400" cy="4585871"/>
          </a:xfrm>
          <a:prstGeom prst="rect">
            <a:avLst/>
          </a:prstGeom>
          <a:solidFill>
            <a:schemeClr val="bg1"/>
          </a:solidFill>
        </p:spPr>
        <p:txBody>
          <a:bodyPr wrap="square">
            <a:spAutoFit/>
          </a:bodyPr>
          <a:lstStyle/>
          <a:p>
            <a:pPr algn="l"/>
            <a:r>
              <a:rPr lang="en-US" sz="1600" b="1" i="0" dirty="0">
                <a:solidFill>
                  <a:srgbClr val="333333"/>
                </a:solidFill>
                <a:effectLst/>
                <a:latin typeface="+mj-lt"/>
              </a:rPr>
              <a:t>Q. Can Migrant Education Program (MEP) funds be used to provide food for eligible migratory families as a stopgap measure when other resources are not available?</a:t>
            </a:r>
          </a:p>
          <a:p>
            <a:pPr algn="l"/>
            <a:r>
              <a:rPr lang="en-US" sz="1600" b="0" i="0" dirty="0">
                <a:solidFill>
                  <a:srgbClr val="333333"/>
                </a:solidFill>
                <a:effectLst/>
                <a:latin typeface="+mj-lt"/>
              </a:rPr>
              <a:t>Services such as the provision of food for eligible migratory families should be provided by non-MEP local programs such as a community food bank. If such programs are not available however, the Office of Migrant Education (OME) suggests that you use the factors listed below to consider the possibility of using MEP funds to provide food for eligible migratory children only so long as other programs are not able to provide this service.</a:t>
            </a:r>
          </a:p>
          <a:p>
            <a:pPr algn="l">
              <a:buFont typeface="Arial" panose="020B0604020202020204" pitchFamily="34" charset="0"/>
              <a:buChar char="•"/>
            </a:pPr>
            <a:endParaRPr lang="en-US" sz="1500" b="0" i="1" dirty="0">
              <a:solidFill>
                <a:srgbClr val="333333"/>
              </a:solidFill>
              <a:effectLst/>
              <a:latin typeface="+mj-lt"/>
            </a:endParaRPr>
          </a:p>
          <a:p>
            <a:pPr algn="l">
              <a:buFont typeface="Arial" panose="020B0604020202020204" pitchFamily="34" charset="0"/>
              <a:buChar char="•"/>
            </a:pPr>
            <a:r>
              <a:rPr lang="en-US" sz="1500" b="0" i="1" dirty="0">
                <a:solidFill>
                  <a:srgbClr val="333333"/>
                </a:solidFill>
                <a:effectLst/>
                <a:latin typeface="+mj-lt"/>
              </a:rPr>
              <a:t>  The activity or service comports with the results of the State’s Comprehensive Needs Assessment (CNA) and the strategies outlined in the State’s Service Delivery Plan (SDP).</a:t>
            </a:r>
          </a:p>
          <a:p>
            <a:pPr algn="l">
              <a:buFont typeface="Arial" panose="020B0604020202020204" pitchFamily="34" charset="0"/>
              <a:buChar char="•"/>
            </a:pPr>
            <a:r>
              <a:rPr lang="en-US" sz="1500" b="0" i="1" dirty="0">
                <a:solidFill>
                  <a:srgbClr val="333333"/>
                </a:solidFill>
                <a:effectLst/>
                <a:latin typeface="+mj-lt"/>
              </a:rPr>
              <a:t>  MEP funds are first used to meet the identified needs of migratory children that result from their migratory lifestyle, and to permit these children to participate effectively in school.</a:t>
            </a:r>
          </a:p>
          <a:p>
            <a:pPr algn="l">
              <a:buFont typeface="Arial" panose="020B0604020202020204" pitchFamily="34" charset="0"/>
              <a:buChar char="•"/>
            </a:pPr>
            <a:r>
              <a:rPr lang="en-US" sz="1500" b="0" i="1" dirty="0">
                <a:solidFill>
                  <a:srgbClr val="333333"/>
                </a:solidFill>
                <a:effectLst/>
                <a:latin typeface="+mj-lt"/>
              </a:rPr>
              <a:t>  The activity or service meets the needs of migratory children that are not addressed by services available from other Federal or non-Federal programs;</a:t>
            </a:r>
          </a:p>
          <a:p>
            <a:pPr algn="l">
              <a:buFont typeface="Arial" panose="020B0604020202020204" pitchFamily="34" charset="0"/>
              <a:buChar char="•"/>
            </a:pPr>
            <a:r>
              <a:rPr lang="en-US" sz="1500" b="0" i="1" dirty="0">
                <a:solidFill>
                  <a:srgbClr val="333333"/>
                </a:solidFill>
                <a:effectLst/>
                <a:latin typeface="+mj-lt"/>
              </a:rPr>
              <a:t>  MEP funds are used to supplement, rather than supplant, the use of non-Federal funds.</a:t>
            </a:r>
          </a:p>
          <a:p>
            <a:pPr algn="l">
              <a:buFont typeface="Arial" panose="020B0604020202020204" pitchFamily="34" charset="0"/>
              <a:buChar char="•"/>
            </a:pPr>
            <a:r>
              <a:rPr lang="en-US" sz="1500" b="0" i="1" dirty="0">
                <a:solidFill>
                  <a:srgbClr val="333333"/>
                </a:solidFill>
                <a:effectLst/>
                <a:latin typeface="+mj-lt"/>
              </a:rPr>
              <a:t>  The costs of the service or activity must comport with the cost principles described in the Uniform Guidance (Subpart E of 2 Code of Federal Regulations (CFR) Part 200). The cost principles require, among other things, that costs of the service or activity be reasonable and necessary, and be allocable (or chargeable) to the MEP relative to the benefit received.</a:t>
            </a:r>
          </a:p>
        </p:txBody>
      </p:sp>
    </p:spTree>
    <p:extLst>
      <p:ext uri="{BB962C8B-B14F-4D97-AF65-F5344CB8AC3E}">
        <p14:creationId xmlns:p14="http://schemas.microsoft.com/office/powerpoint/2010/main" val="396278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3ADE5D-159D-4B96-879D-D48F9A4B29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TextBox 3">
            <a:extLst>
              <a:ext uri="{FF2B5EF4-FFF2-40B4-BE49-F238E27FC236}">
                <a16:creationId xmlns:a16="http://schemas.microsoft.com/office/drawing/2014/main" id="{A09A641E-0898-4CCB-A596-13D734A232C7}"/>
              </a:ext>
            </a:extLst>
          </p:cNvPr>
          <p:cNvSpPr txBox="1"/>
          <p:nvPr/>
        </p:nvSpPr>
        <p:spPr>
          <a:xfrm>
            <a:off x="1" y="-3335"/>
            <a:ext cx="9165770" cy="4616648"/>
          </a:xfrm>
          <a:prstGeom prst="rect">
            <a:avLst/>
          </a:prstGeom>
          <a:solidFill>
            <a:schemeClr val="bg1"/>
          </a:solidFill>
        </p:spPr>
        <p:txBody>
          <a:bodyPr wrap="square">
            <a:spAutoFit/>
          </a:bodyPr>
          <a:lstStyle/>
          <a:p>
            <a:pPr algn="l"/>
            <a:r>
              <a:rPr lang="en-US" b="1" i="0" dirty="0">
                <a:solidFill>
                  <a:srgbClr val="333333"/>
                </a:solidFill>
                <a:effectLst/>
                <a:latin typeface="+mj-lt"/>
              </a:rPr>
              <a:t>Q. May Migrant Education Program (MEP) funds be used to pay for meals and snacks for migratory students on field trips?</a:t>
            </a:r>
          </a:p>
          <a:p>
            <a:pPr algn="l"/>
            <a:r>
              <a:rPr lang="en-US" b="1" i="0" dirty="0">
                <a:solidFill>
                  <a:srgbClr val="333333"/>
                </a:solidFill>
                <a:effectLst/>
                <a:latin typeface="+mj-lt"/>
              </a:rPr>
              <a:t>If there are no other resources available</a:t>
            </a:r>
            <a:r>
              <a:rPr lang="en-US" b="0" i="0" dirty="0">
                <a:solidFill>
                  <a:srgbClr val="333333"/>
                </a:solidFill>
                <a:effectLst/>
                <a:latin typeface="+mj-lt"/>
              </a:rPr>
              <a:t>, MEP funds may be used to pay for the costs of food while the migratory children are participating in the field trip, as long as the State MEP abides by the criteria that all State educational agencies (SEAs) and local operating agencies (LOAs) must consider when determining if they may use MEP funds for a particular activity or (instructional or support) service:</a:t>
            </a:r>
          </a:p>
          <a:p>
            <a:pPr algn="l">
              <a:buFont typeface="+mj-lt"/>
              <a:buAutoNum type="arabicPeriod"/>
            </a:pPr>
            <a:r>
              <a:rPr lang="en-US" b="0" i="1" dirty="0">
                <a:solidFill>
                  <a:srgbClr val="333333"/>
                </a:solidFill>
                <a:effectLst/>
                <a:latin typeface="+mj-lt"/>
              </a:rPr>
              <a:t>  The activity or service comports with the results of the State’s Comprehensive Needs Assessment (CNA) and the strategies outlined in the State’s Service Delivery Plan (SDP).</a:t>
            </a:r>
          </a:p>
          <a:p>
            <a:pPr algn="l">
              <a:buFont typeface="+mj-lt"/>
              <a:buAutoNum type="arabicPeriod"/>
            </a:pPr>
            <a:r>
              <a:rPr lang="en-US" b="0" i="1" dirty="0">
                <a:solidFill>
                  <a:srgbClr val="333333"/>
                </a:solidFill>
                <a:effectLst/>
                <a:latin typeface="+mj-lt"/>
              </a:rPr>
              <a:t>  MEP funds must first be used to meet the identified needs of migratory children that result from their migratory lifestyle, and to permit these children to participate effectively in school.</a:t>
            </a:r>
          </a:p>
          <a:p>
            <a:pPr algn="l">
              <a:buFont typeface="+mj-lt"/>
              <a:buAutoNum type="arabicPeriod"/>
            </a:pPr>
            <a:r>
              <a:rPr lang="en-US" b="0" i="1" dirty="0">
                <a:solidFill>
                  <a:srgbClr val="333333"/>
                </a:solidFill>
                <a:effectLst/>
                <a:latin typeface="+mj-lt"/>
              </a:rPr>
              <a:t>  The activity or service meets the needs of migratory children that are not addressed by services available from other Federal or non-Federal programs.</a:t>
            </a:r>
          </a:p>
          <a:p>
            <a:pPr algn="l">
              <a:buFont typeface="+mj-lt"/>
              <a:buAutoNum type="arabicPeriod"/>
            </a:pPr>
            <a:r>
              <a:rPr lang="en-US" b="0" i="1" dirty="0">
                <a:solidFill>
                  <a:srgbClr val="333333"/>
                </a:solidFill>
                <a:effectLst/>
                <a:latin typeface="+mj-lt"/>
              </a:rPr>
              <a:t>  MEP funds are used to supplement, rather than supplant, the use of State and local funds.</a:t>
            </a:r>
          </a:p>
          <a:p>
            <a:pPr algn="l">
              <a:buFont typeface="+mj-lt"/>
              <a:buAutoNum type="arabicPeriod"/>
            </a:pPr>
            <a:r>
              <a:rPr lang="en-US" b="0" i="1" dirty="0">
                <a:solidFill>
                  <a:srgbClr val="333333"/>
                </a:solidFill>
                <a:effectLst/>
                <a:latin typeface="+mj-lt"/>
              </a:rPr>
              <a:t>  The costs of the service or activity be reasonable and necessary, and be allocable (or chargeable) to the MEP relative to the benefit received. See MEP Non-Regulatory Guidance, Chapter X, Questions F1-F3 for additional information.</a:t>
            </a:r>
          </a:p>
          <a:p>
            <a:pPr algn="l"/>
            <a:r>
              <a:rPr lang="en-US" b="0" i="1" dirty="0">
                <a:solidFill>
                  <a:srgbClr val="333333"/>
                </a:solidFill>
                <a:effectLst/>
                <a:latin typeface="+mj-lt"/>
              </a:rPr>
              <a:t>In terms of numbers 3 and 4 in the list above, </a:t>
            </a:r>
            <a:r>
              <a:rPr lang="en-US" b="1" i="1" dirty="0">
                <a:solidFill>
                  <a:srgbClr val="333333"/>
                </a:solidFill>
                <a:effectLst/>
                <a:latin typeface="+mj-lt"/>
              </a:rPr>
              <a:t>documentation of your efforts to investigate non-MEP resources is important for quality control. It also serves as evidence of compliance with the statute in case of a State or Federal monitoring or audit. For example, if you speak with service agencies, another Federal program director, or local educational agency officials, be sure to document the name and title of individuals you spoke with and the date of the conversation.　</a:t>
            </a:r>
          </a:p>
        </p:txBody>
      </p:sp>
    </p:spTree>
    <p:extLst>
      <p:ext uri="{BB962C8B-B14F-4D97-AF65-F5344CB8AC3E}">
        <p14:creationId xmlns:p14="http://schemas.microsoft.com/office/powerpoint/2010/main" val="2366898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583A9-EABF-424A-A1BE-53A6DEDB8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Google Shape;382;p25">
            <a:extLst>
              <a:ext uri="{FF2B5EF4-FFF2-40B4-BE49-F238E27FC236}">
                <a16:creationId xmlns:a16="http://schemas.microsoft.com/office/drawing/2014/main" id="{880399F2-27E8-47CB-87CC-CF3075015852}"/>
              </a:ext>
            </a:extLst>
          </p:cNvPr>
          <p:cNvSpPr txBox="1">
            <a:spLocks/>
          </p:cNvSpPr>
          <p:nvPr/>
        </p:nvSpPr>
        <p:spPr>
          <a:xfrm>
            <a:off x="1877867" y="-66463"/>
            <a:ext cx="5990241"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Title I-C drawdowns</a:t>
            </a:r>
          </a:p>
        </p:txBody>
      </p:sp>
      <p:graphicFrame>
        <p:nvGraphicFramePr>
          <p:cNvPr id="5" name="Table 5">
            <a:extLst>
              <a:ext uri="{FF2B5EF4-FFF2-40B4-BE49-F238E27FC236}">
                <a16:creationId xmlns:a16="http://schemas.microsoft.com/office/drawing/2014/main" id="{AA7DAD0D-B6F6-4D80-82EF-624601FDFBE6}"/>
              </a:ext>
            </a:extLst>
          </p:cNvPr>
          <p:cNvGraphicFramePr>
            <a:graphicFrameLocks noGrp="1"/>
          </p:cNvGraphicFramePr>
          <p:nvPr>
            <p:extLst>
              <p:ext uri="{D42A27DB-BD31-4B8C-83A1-F6EECF244321}">
                <p14:modId xmlns:p14="http://schemas.microsoft.com/office/powerpoint/2010/main" val="1636617750"/>
              </p:ext>
            </p:extLst>
          </p:nvPr>
        </p:nvGraphicFramePr>
        <p:xfrm>
          <a:off x="268514" y="909690"/>
          <a:ext cx="8207829" cy="3481376"/>
        </p:xfrm>
        <a:graphic>
          <a:graphicData uri="http://schemas.openxmlformats.org/drawingml/2006/table">
            <a:tbl>
              <a:tblPr firstRow="1" bandRow="1">
                <a:tableStyleId>{3C2FFA5D-87B4-456A-9821-1D502468CF0F}</a:tableStyleId>
              </a:tblPr>
              <a:tblGrid>
                <a:gridCol w="2750724">
                  <a:extLst>
                    <a:ext uri="{9D8B030D-6E8A-4147-A177-3AD203B41FA5}">
                      <a16:colId xmlns:a16="http://schemas.microsoft.com/office/drawing/2014/main" val="2395528225"/>
                    </a:ext>
                  </a:extLst>
                </a:gridCol>
                <a:gridCol w="1799505">
                  <a:extLst>
                    <a:ext uri="{9D8B030D-6E8A-4147-A177-3AD203B41FA5}">
                      <a16:colId xmlns:a16="http://schemas.microsoft.com/office/drawing/2014/main" val="1333645889"/>
                    </a:ext>
                  </a:extLst>
                </a:gridCol>
                <a:gridCol w="1605643">
                  <a:extLst>
                    <a:ext uri="{9D8B030D-6E8A-4147-A177-3AD203B41FA5}">
                      <a16:colId xmlns:a16="http://schemas.microsoft.com/office/drawing/2014/main" val="2513748162"/>
                    </a:ext>
                  </a:extLst>
                </a:gridCol>
                <a:gridCol w="2051957">
                  <a:extLst>
                    <a:ext uri="{9D8B030D-6E8A-4147-A177-3AD203B41FA5}">
                      <a16:colId xmlns:a16="http://schemas.microsoft.com/office/drawing/2014/main" val="3385294540"/>
                    </a:ext>
                  </a:extLst>
                </a:gridCol>
              </a:tblGrid>
              <a:tr h="579460">
                <a:tc>
                  <a:txBody>
                    <a:bodyPr/>
                    <a:lstStyle/>
                    <a:p>
                      <a:endParaRPr lang="en-US" sz="2000" dirty="0">
                        <a:solidFill>
                          <a:schemeClr val="bg1"/>
                        </a:solidFill>
                      </a:endParaRPr>
                    </a:p>
                  </a:txBody>
                  <a:tcPr/>
                </a:tc>
                <a:tc>
                  <a:txBody>
                    <a:bodyPr/>
                    <a:lstStyle/>
                    <a:p>
                      <a:r>
                        <a:rPr lang="en-US" sz="2000" dirty="0">
                          <a:solidFill>
                            <a:schemeClr val="bg1"/>
                          </a:solidFill>
                        </a:rPr>
                        <a:t>FY22</a:t>
                      </a:r>
                    </a:p>
                  </a:txBody>
                  <a:tcPr/>
                </a:tc>
                <a:tc>
                  <a:txBody>
                    <a:bodyPr/>
                    <a:lstStyle/>
                    <a:p>
                      <a:r>
                        <a:rPr lang="en-US" sz="2000" dirty="0">
                          <a:solidFill>
                            <a:schemeClr val="bg1"/>
                          </a:solidFill>
                        </a:rPr>
                        <a:t>FY21 carryover</a:t>
                      </a:r>
                    </a:p>
                  </a:txBody>
                  <a:tcPr/>
                </a:tc>
                <a:tc>
                  <a:txBody>
                    <a:bodyPr/>
                    <a:lstStyle/>
                    <a:p>
                      <a:r>
                        <a:rPr lang="en-US" sz="2000" dirty="0">
                          <a:solidFill>
                            <a:schemeClr val="bg1"/>
                          </a:solidFill>
                        </a:rPr>
                        <a:t>FY20 </a:t>
                      </a:r>
                    </a:p>
                    <a:p>
                      <a:r>
                        <a:rPr lang="en-US" sz="2000" dirty="0">
                          <a:solidFill>
                            <a:schemeClr val="bg1"/>
                          </a:solidFill>
                        </a:rPr>
                        <a:t>carryover</a:t>
                      </a:r>
                    </a:p>
                  </a:txBody>
                  <a:tcPr/>
                </a:tc>
                <a:extLst>
                  <a:ext uri="{0D108BD9-81ED-4DB2-BD59-A6C34878D82A}">
                    <a16:rowId xmlns:a16="http://schemas.microsoft.com/office/drawing/2014/main" val="2627659891"/>
                  </a:ext>
                </a:extLst>
              </a:tr>
              <a:tr h="579460">
                <a:tc>
                  <a:txBody>
                    <a:bodyPr/>
                    <a:lstStyle/>
                    <a:p>
                      <a:r>
                        <a:rPr lang="en-US" sz="2000" b="1" dirty="0">
                          <a:solidFill>
                            <a:schemeClr val="bg1"/>
                          </a:solidFill>
                        </a:rPr>
                        <a:t>Old Fort</a:t>
                      </a:r>
                    </a:p>
                  </a:txBody>
                  <a:tcPr/>
                </a:tc>
                <a:tc>
                  <a:txBody>
                    <a:bodyPr/>
                    <a:lstStyle/>
                    <a:p>
                      <a:r>
                        <a:rPr lang="en-US" sz="2000" dirty="0">
                          <a:solidFill>
                            <a:schemeClr val="bg1"/>
                          </a:solidFill>
                        </a:rPr>
                        <a:t>$171,850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rPr>
                        <a:t>$127,380</a:t>
                      </a:r>
                    </a:p>
                  </a:txBody>
                  <a:tcPr/>
                </a:tc>
                <a:tc>
                  <a:txBody>
                    <a:bodyPr/>
                    <a:lstStyle/>
                    <a:p>
                      <a:r>
                        <a:rPr lang="en-US" sz="2000" dirty="0">
                          <a:solidFill>
                            <a:schemeClr val="bg1"/>
                          </a:solidFill>
                        </a:rPr>
                        <a:t>$121,962</a:t>
                      </a:r>
                    </a:p>
                  </a:txBody>
                  <a:tcPr/>
                </a:tc>
                <a:extLst>
                  <a:ext uri="{0D108BD9-81ED-4DB2-BD59-A6C34878D82A}">
                    <a16:rowId xmlns:a16="http://schemas.microsoft.com/office/drawing/2014/main" val="2727851579"/>
                  </a:ext>
                </a:extLst>
              </a:tr>
              <a:tr h="579460">
                <a:tc>
                  <a:txBody>
                    <a:bodyPr/>
                    <a:lstStyle/>
                    <a:p>
                      <a:r>
                        <a:rPr lang="en-US" sz="2000" b="1" dirty="0">
                          <a:solidFill>
                            <a:schemeClr val="accent1"/>
                          </a:solidFill>
                        </a:rPr>
                        <a:t>Marlington Local</a:t>
                      </a:r>
                    </a:p>
                  </a:txBody>
                  <a:tcPr/>
                </a:tc>
                <a:tc>
                  <a:txBody>
                    <a:bodyPr/>
                    <a:lstStyle/>
                    <a:p>
                      <a:r>
                        <a:rPr lang="en-US" sz="2000" dirty="0">
                          <a:solidFill>
                            <a:schemeClr val="accent1"/>
                          </a:solidFill>
                        </a:rPr>
                        <a:t>$115,540</a:t>
                      </a:r>
                    </a:p>
                  </a:txBody>
                  <a:tcPr/>
                </a:tc>
                <a:tc>
                  <a:txBody>
                    <a:bodyPr/>
                    <a:lstStyle/>
                    <a:p>
                      <a:r>
                        <a:rPr lang="en-US" sz="2000" dirty="0">
                          <a:solidFill>
                            <a:schemeClr val="accent1"/>
                          </a:solidFill>
                        </a:rPr>
                        <a:t>$24,987</a:t>
                      </a:r>
                    </a:p>
                  </a:txBody>
                  <a:tcPr/>
                </a:tc>
                <a:tc>
                  <a:txBody>
                    <a:bodyPr/>
                    <a:lstStyle/>
                    <a:p>
                      <a:r>
                        <a:rPr lang="en-US" sz="2000" dirty="0">
                          <a:solidFill>
                            <a:schemeClr val="accent1"/>
                          </a:solidFill>
                        </a:rPr>
                        <a:t>$3,580</a:t>
                      </a:r>
                    </a:p>
                  </a:txBody>
                  <a:tcPr/>
                </a:tc>
                <a:extLst>
                  <a:ext uri="{0D108BD9-81ED-4DB2-BD59-A6C34878D82A}">
                    <a16:rowId xmlns:a16="http://schemas.microsoft.com/office/drawing/2014/main" val="884166529"/>
                  </a:ext>
                </a:extLst>
              </a:tr>
              <a:tr h="531817">
                <a:tc>
                  <a:txBody>
                    <a:bodyPr/>
                    <a:lstStyle/>
                    <a:p>
                      <a:r>
                        <a:rPr lang="en-US" sz="2000" b="1" dirty="0">
                          <a:solidFill>
                            <a:schemeClr val="bg1"/>
                          </a:solidFill>
                        </a:rPr>
                        <a:t>Willard City</a:t>
                      </a:r>
                    </a:p>
                  </a:txBody>
                  <a:tcPr/>
                </a:tc>
                <a:tc>
                  <a:txBody>
                    <a:bodyPr/>
                    <a:lstStyle/>
                    <a:p>
                      <a:r>
                        <a:rPr lang="en-US" sz="2000" dirty="0">
                          <a:solidFill>
                            <a:schemeClr val="bg1"/>
                          </a:solidFill>
                        </a:rPr>
                        <a:t>$125,966</a:t>
                      </a:r>
                    </a:p>
                  </a:txBody>
                  <a:tcPr/>
                </a:tc>
                <a:tc>
                  <a:txBody>
                    <a:bodyPr/>
                    <a:lstStyle/>
                    <a:p>
                      <a:r>
                        <a:rPr lang="en-US" sz="2000" dirty="0">
                          <a:solidFill>
                            <a:schemeClr val="bg1"/>
                          </a:solidFill>
                        </a:rPr>
                        <a:t>$173,158</a:t>
                      </a:r>
                    </a:p>
                  </a:txBody>
                  <a:tcPr/>
                </a:tc>
                <a:tc>
                  <a:txBody>
                    <a:bodyPr/>
                    <a:lstStyle/>
                    <a:p>
                      <a:r>
                        <a:rPr lang="en-US" sz="2000" dirty="0">
                          <a:solidFill>
                            <a:schemeClr val="bg1"/>
                          </a:solidFill>
                        </a:rPr>
                        <a:t>$64,633</a:t>
                      </a:r>
                    </a:p>
                  </a:txBody>
                  <a:tcPr/>
                </a:tc>
                <a:extLst>
                  <a:ext uri="{0D108BD9-81ED-4DB2-BD59-A6C34878D82A}">
                    <a16:rowId xmlns:a16="http://schemas.microsoft.com/office/drawing/2014/main" val="4190861619"/>
                  </a:ext>
                </a:extLst>
              </a:tr>
              <a:tr h="510139">
                <a:tc>
                  <a:txBody>
                    <a:bodyPr/>
                    <a:lstStyle/>
                    <a:p>
                      <a:r>
                        <a:rPr lang="en-US" sz="2000" b="1" dirty="0">
                          <a:solidFill>
                            <a:schemeClr val="accent1"/>
                          </a:solidFill>
                        </a:rPr>
                        <a:t>Putnam County ESC</a:t>
                      </a:r>
                    </a:p>
                  </a:txBody>
                  <a:tcPr/>
                </a:tc>
                <a:tc>
                  <a:txBody>
                    <a:bodyPr/>
                    <a:lstStyle/>
                    <a:p>
                      <a:r>
                        <a:rPr lang="en-US" sz="2000" dirty="0">
                          <a:solidFill>
                            <a:schemeClr val="accent1"/>
                          </a:solidFill>
                        </a:rPr>
                        <a:t>$146,406</a:t>
                      </a:r>
                    </a:p>
                  </a:txBody>
                  <a:tcPr/>
                </a:tc>
                <a:tc>
                  <a:txBody>
                    <a:bodyPr/>
                    <a:lstStyle/>
                    <a:p>
                      <a:r>
                        <a:rPr lang="en-US" sz="2000" dirty="0">
                          <a:solidFill>
                            <a:schemeClr val="accent1"/>
                          </a:solidFill>
                        </a:rPr>
                        <a:t>$58,337</a:t>
                      </a:r>
                    </a:p>
                  </a:txBody>
                  <a:tcPr/>
                </a:tc>
                <a:tc>
                  <a:txBody>
                    <a:bodyPr/>
                    <a:lstStyle/>
                    <a:p>
                      <a:r>
                        <a:rPr lang="en-US" sz="2000" dirty="0">
                          <a:solidFill>
                            <a:schemeClr val="accent1"/>
                          </a:solidFill>
                        </a:rPr>
                        <a:t>$231,911</a:t>
                      </a:r>
                    </a:p>
                  </a:txBody>
                  <a:tcPr/>
                </a:tc>
                <a:extLst>
                  <a:ext uri="{0D108BD9-81ED-4DB2-BD59-A6C34878D82A}">
                    <a16:rowId xmlns:a16="http://schemas.microsoft.com/office/drawing/2014/main" val="2978690637"/>
                  </a:ext>
                </a:extLst>
              </a:tr>
              <a:tr h="579460">
                <a:tc>
                  <a:txBody>
                    <a:bodyPr/>
                    <a:lstStyle/>
                    <a:p>
                      <a:r>
                        <a:rPr lang="en-US" sz="2000" b="1" dirty="0">
                          <a:solidFill>
                            <a:schemeClr val="bg1"/>
                          </a:solidFill>
                        </a:rPr>
                        <a:t>Tecumseh Local</a:t>
                      </a:r>
                    </a:p>
                  </a:txBody>
                  <a:tcPr/>
                </a:tc>
                <a:tc>
                  <a:txBody>
                    <a:bodyPr/>
                    <a:lstStyle/>
                    <a:p>
                      <a:r>
                        <a:rPr lang="en-US" sz="2000" dirty="0">
                          <a:solidFill>
                            <a:schemeClr val="bg1"/>
                          </a:solidFill>
                        </a:rPr>
                        <a:t>$148,909</a:t>
                      </a:r>
                    </a:p>
                  </a:txBody>
                  <a:tcPr/>
                </a:tc>
                <a:tc>
                  <a:txBody>
                    <a:bodyPr/>
                    <a:lstStyle/>
                    <a:p>
                      <a:r>
                        <a:rPr lang="en-US" sz="2000" dirty="0">
                          <a:solidFill>
                            <a:schemeClr val="bg1"/>
                          </a:solidFill>
                        </a:rPr>
                        <a:t>$110,025</a:t>
                      </a:r>
                    </a:p>
                  </a:txBody>
                  <a:tcPr/>
                </a:tc>
                <a:tc>
                  <a:txBody>
                    <a:bodyPr/>
                    <a:lstStyle/>
                    <a:p>
                      <a:endParaRPr lang="en-US" sz="2000" dirty="0">
                        <a:solidFill>
                          <a:schemeClr val="bg1"/>
                        </a:solidFill>
                      </a:endParaRPr>
                    </a:p>
                  </a:txBody>
                  <a:tcPr/>
                </a:tc>
                <a:extLst>
                  <a:ext uri="{0D108BD9-81ED-4DB2-BD59-A6C34878D82A}">
                    <a16:rowId xmlns:a16="http://schemas.microsoft.com/office/drawing/2014/main" val="3527651"/>
                  </a:ext>
                </a:extLst>
              </a:tr>
            </a:tbl>
          </a:graphicData>
        </a:graphic>
      </p:graphicFrame>
    </p:spTree>
    <p:extLst>
      <p:ext uri="{BB962C8B-B14F-4D97-AF65-F5344CB8AC3E}">
        <p14:creationId xmlns:p14="http://schemas.microsoft.com/office/powerpoint/2010/main" val="3571625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583A9-EABF-424A-A1BE-53A6DEDB8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Google Shape;382;p25">
            <a:extLst>
              <a:ext uri="{FF2B5EF4-FFF2-40B4-BE49-F238E27FC236}">
                <a16:creationId xmlns:a16="http://schemas.microsoft.com/office/drawing/2014/main" id="{880399F2-27E8-47CB-87CC-CF3075015852}"/>
              </a:ext>
            </a:extLst>
          </p:cNvPr>
          <p:cNvSpPr txBox="1">
            <a:spLocks/>
          </p:cNvSpPr>
          <p:nvPr/>
        </p:nvSpPr>
        <p:spPr>
          <a:xfrm>
            <a:off x="1754495" y="168933"/>
            <a:ext cx="5990241"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Title I-C Allocations</a:t>
            </a:r>
          </a:p>
        </p:txBody>
      </p:sp>
      <p:sp>
        <p:nvSpPr>
          <p:cNvPr id="4" name="Title 4">
            <a:extLst>
              <a:ext uri="{FF2B5EF4-FFF2-40B4-BE49-F238E27FC236}">
                <a16:creationId xmlns:a16="http://schemas.microsoft.com/office/drawing/2014/main" id="{222E3AD5-0156-49BB-A82A-FDA589911B13}"/>
              </a:ext>
            </a:extLst>
          </p:cNvPr>
          <p:cNvSpPr txBox="1">
            <a:spLocks/>
          </p:cNvSpPr>
          <p:nvPr/>
        </p:nvSpPr>
        <p:spPr>
          <a:xfrm>
            <a:off x="728142" y="2401469"/>
            <a:ext cx="7860967" cy="125160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t>FY22 Allocations: $1,422,846</a:t>
            </a:r>
          </a:p>
        </p:txBody>
      </p:sp>
      <p:sp>
        <p:nvSpPr>
          <p:cNvPr id="5" name="Text Placeholder 5">
            <a:extLst>
              <a:ext uri="{FF2B5EF4-FFF2-40B4-BE49-F238E27FC236}">
                <a16:creationId xmlns:a16="http://schemas.microsoft.com/office/drawing/2014/main" id="{0645D9E1-D4A1-4229-9932-4DF07BD53B52}"/>
              </a:ext>
            </a:extLst>
          </p:cNvPr>
          <p:cNvSpPr txBox="1">
            <a:spLocks/>
          </p:cNvSpPr>
          <p:nvPr/>
        </p:nvSpPr>
        <p:spPr>
          <a:xfrm>
            <a:off x="641515" y="3190954"/>
            <a:ext cx="7860967" cy="8062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a:r>
              <a:rPr lang="en-US" sz="3600" dirty="0">
                <a:solidFill>
                  <a:schemeClr val="tx1"/>
                </a:solidFill>
              </a:rPr>
              <a:t>FY21 Allocations: $1,453,309</a:t>
            </a:r>
          </a:p>
          <a:p>
            <a:pPr marL="88900"/>
            <a:endParaRPr lang="en-US" sz="3600" dirty="0"/>
          </a:p>
        </p:txBody>
      </p:sp>
      <p:sp>
        <p:nvSpPr>
          <p:cNvPr id="6" name="Title 4">
            <a:extLst>
              <a:ext uri="{FF2B5EF4-FFF2-40B4-BE49-F238E27FC236}">
                <a16:creationId xmlns:a16="http://schemas.microsoft.com/office/drawing/2014/main" id="{0460E50E-1DB6-4B62-8251-D2269C0D9753}"/>
              </a:ext>
            </a:extLst>
          </p:cNvPr>
          <p:cNvSpPr txBox="1">
            <a:spLocks/>
          </p:cNvSpPr>
          <p:nvPr/>
        </p:nvSpPr>
        <p:spPr>
          <a:xfrm>
            <a:off x="728142" y="1594017"/>
            <a:ext cx="7860967" cy="8062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t>FY23 Allocations: $1,289,867</a:t>
            </a:r>
          </a:p>
        </p:txBody>
      </p:sp>
    </p:spTree>
    <p:extLst>
      <p:ext uri="{BB962C8B-B14F-4D97-AF65-F5344CB8AC3E}">
        <p14:creationId xmlns:p14="http://schemas.microsoft.com/office/powerpoint/2010/main" val="463688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583A9-EABF-424A-A1BE-53A6DEDB8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3" name="Google Shape;382;p25">
            <a:extLst>
              <a:ext uri="{FF2B5EF4-FFF2-40B4-BE49-F238E27FC236}">
                <a16:creationId xmlns:a16="http://schemas.microsoft.com/office/drawing/2014/main" id="{880399F2-27E8-47CB-87CC-CF3075015852}"/>
              </a:ext>
            </a:extLst>
          </p:cNvPr>
          <p:cNvSpPr txBox="1">
            <a:spLocks/>
          </p:cNvSpPr>
          <p:nvPr/>
        </p:nvSpPr>
        <p:spPr>
          <a:xfrm>
            <a:off x="1754495" y="281880"/>
            <a:ext cx="5990241"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Monitoring</a:t>
            </a:r>
          </a:p>
          <a:p>
            <a:pPr algn="ctr"/>
            <a:r>
              <a:rPr lang="en-US" sz="4800" dirty="0"/>
              <a:t> </a:t>
            </a:r>
            <a:r>
              <a:rPr lang="en-US" sz="4800" dirty="0">
                <a:solidFill>
                  <a:srgbClr val="8BC34A"/>
                </a:solidFill>
                <a:hlinkClick r:id="rId2">
                  <a:extLst>
                    <a:ext uri="{A12FA001-AC4F-418D-AE19-62706E023703}">
                      <ahyp:hlinkClr xmlns:ahyp="http://schemas.microsoft.com/office/drawing/2018/hyperlinkcolor" val="tx"/>
                    </a:ext>
                  </a:extLst>
                </a:hlinkClick>
              </a:rPr>
              <a:t>OH|ID app store</a:t>
            </a:r>
            <a:endParaRPr lang="en-US" sz="4800" dirty="0">
              <a:solidFill>
                <a:srgbClr val="3F5378"/>
              </a:solidFill>
            </a:endParaRPr>
          </a:p>
        </p:txBody>
      </p:sp>
      <p:sp>
        <p:nvSpPr>
          <p:cNvPr id="5" name="TextBox 4">
            <a:extLst>
              <a:ext uri="{FF2B5EF4-FFF2-40B4-BE49-F238E27FC236}">
                <a16:creationId xmlns:a16="http://schemas.microsoft.com/office/drawing/2014/main" id="{DF9529C5-C1A3-41BE-B050-24390DB1A3A1}"/>
              </a:ext>
            </a:extLst>
          </p:cNvPr>
          <p:cNvSpPr txBox="1"/>
          <p:nvPr/>
        </p:nvSpPr>
        <p:spPr>
          <a:xfrm>
            <a:off x="765443" y="1745824"/>
            <a:ext cx="7968343" cy="2939266"/>
          </a:xfrm>
          <a:prstGeom prst="rect">
            <a:avLst/>
          </a:prstGeom>
          <a:noFill/>
        </p:spPr>
        <p:txBody>
          <a:bodyPr wrap="square">
            <a:spAutoFit/>
          </a:bodyPr>
          <a:lstStyle/>
          <a:p>
            <a:pPr marL="88900" indent="0">
              <a:buNone/>
            </a:pPr>
            <a:r>
              <a:rPr lang="en-US" sz="2000" b="1" dirty="0">
                <a:solidFill>
                  <a:schemeClr val="accent6"/>
                </a:solidFill>
              </a:rPr>
              <a:t>FY22 On-site (virtual):</a:t>
            </a:r>
          </a:p>
          <a:p>
            <a:pPr marL="88900" indent="0">
              <a:buNone/>
            </a:pPr>
            <a:r>
              <a:rPr lang="en-US" sz="1500" dirty="0">
                <a:solidFill>
                  <a:schemeClr val="tx1"/>
                </a:solidFill>
              </a:rPr>
              <a:t>Old Fort and Tecumseh</a:t>
            </a:r>
          </a:p>
          <a:p>
            <a:pPr marL="88900" indent="0">
              <a:buNone/>
            </a:pPr>
            <a:endParaRPr lang="en-US" sz="1500" b="1" dirty="0">
              <a:solidFill>
                <a:srgbClr val="FFC000"/>
              </a:solidFill>
            </a:endParaRPr>
          </a:p>
          <a:p>
            <a:pPr marL="88900" indent="0">
              <a:buNone/>
            </a:pPr>
            <a:r>
              <a:rPr lang="en-US" sz="2000" b="1" dirty="0">
                <a:solidFill>
                  <a:schemeClr val="accent6"/>
                </a:solidFill>
              </a:rPr>
              <a:t>FY22 Self-Survey:</a:t>
            </a:r>
          </a:p>
          <a:p>
            <a:pPr marL="88900" indent="0">
              <a:buNone/>
            </a:pPr>
            <a:r>
              <a:rPr lang="en-US" sz="1500" dirty="0">
                <a:solidFill>
                  <a:schemeClr val="tx1"/>
                </a:solidFill>
              </a:rPr>
              <a:t>Willard, Putnam, Marlington and Northwest Ohio ESC – complete by May 31</a:t>
            </a:r>
            <a:r>
              <a:rPr lang="en-US" sz="1500" baseline="30000" dirty="0">
                <a:solidFill>
                  <a:schemeClr val="tx1"/>
                </a:solidFill>
              </a:rPr>
              <a:t>st</a:t>
            </a:r>
            <a:r>
              <a:rPr lang="en-US" sz="1500" dirty="0">
                <a:solidFill>
                  <a:schemeClr val="tx1"/>
                </a:solidFill>
              </a:rPr>
              <a:t> 2022</a:t>
            </a:r>
          </a:p>
          <a:p>
            <a:pPr marL="88900" indent="0">
              <a:buNone/>
            </a:pPr>
            <a:endParaRPr lang="en-US" sz="1500" dirty="0">
              <a:solidFill>
                <a:schemeClr val="tx1"/>
              </a:solidFill>
            </a:endParaRPr>
          </a:p>
          <a:p>
            <a:pPr marL="88900" indent="0">
              <a:buNone/>
            </a:pPr>
            <a:r>
              <a:rPr lang="en-US" sz="2000" b="1" dirty="0">
                <a:solidFill>
                  <a:schemeClr val="accent6"/>
                </a:solidFill>
              </a:rPr>
              <a:t>FY23 On-site:</a:t>
            </a:r>
          </a:p>
          <a:p>
            <a:pPr marL="88900" indent="0">
              <a:buNone/>
            </a:pPr>
            <a:r>
              <a:rPr lang="en-US" sz="1500" dirty="0">
                <a:solidFill>
                  <a:schemeClr val="tx1"/>
                </a:solidFill>
              </a:rPr>
              <a:t>Putnam County ESC</a:t>
            </a:r>
          </a:p>
          <a:p>
            <a:pPr marL="88900" indent="0">
              <a:buNone/>
            </a:pPr>
            <a:endParaRPr lang="en-US" sz="1500" b="1" dirty="0">
              <a:solidFill>
                <a:srgbClr val="FFC000"/>
              </a:solidFill>
            </a:endParaRPr>
          </a:p>
          <a:p>
            <a:pPr marL="88900" indent="0">
              <a:buNone/>
            </a:pPr>
            <a:r>
              <a:rPr lang="en-US" sz="2000" b="1" dirty="0">
                <a:solidFill>
                  <a:schemeClr val="accent6"/>
                </a:solidFill>
              </a:rPr>
              <a:t>FY23 Self-Survey:</a:t>
            </a:r>
          </a:p>
          <a:p>
            <a:pPr marL="88900" indent="0">
              <a:buNone/>
            </a:pPr>
            <a:r>
              <a:rPr lang="en-US" sz="1500" dirty="0">
                <a:solidFill>
                  <a:schemeClr val="tx1"/>
                </a:solidFill>
              </a:rPr>
              <a:t>Willard, Old Fort, Tecumseh Marlington and Northwest Ohio ESC</a:t>
            </a:r>
          </a:p>
        </p:txBody>
      </p:sp>
    </p:spTree>
    <p:extLst>
      <p:ext uri="{BB962C8B-B14F-4D97-AF65-F5344CB8AC3E}">
        <p14:creationId xmlns:p14="http://schemas.microsoft.com/office/powerpoint/2010/main" val="317482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583A9-EABF-424A-A1BE-53A6DEDB8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3" name="Google Shape;382;p25">
            <a:extLst>
              <a:ext uri="{FF2B5EF4-FFF2-40B4-BE49-F238E27FC236}">
                <a16:creationId xmlns:a16="http://schemas.microsoft.com/office/drawing/2014/main" id="{880399F2-27E8-47CB-87CC-CF3075015852}"/>
              </a:ext>
            </a:extLst>
          </p:cNvPr>
          <p:cNvSpPr txBox="1">
            <a:spLocks/>
          </p:cNvSpPr>
          <p:nvPr/>
        </p:nvSpPr>
        <p:spPr>
          <a:xfrm>
            <a:off x="1061479" y="603254"/>
            <a:ext cx="7244362"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Title I-C Summer Extensions</a:t>
            </a:r>
          </a:p>
        </p:txBody>
      </p:sp>
      <p:sp>
        <p:nvSpPr>
          <p:cNvPr id="5" name="TextBox 4">
            <a:extLst>
              <a:ext uri="{FF2B5EF4-FFF2-40B4-BE49-F238E27FC236}">
                <a16:creationId xmlns:a16="http://schemas.microsoft.com/office/drawing/2014/main" id="{4F02540A-F2DC-4BAE-B05C-8EB1F553CB0A}"/>
              </a:ext>
            </a:extLst>
          </p:cNvPr>
          <p:cNvSpPr txBox="1"/>
          <p:nvPr/>
        </p:nvSpPr>
        <p:spPr>
          <a:xfrm>
            <a:off x="442686" y="1772438"/>
            <a:ext cx="8280400" cy="2677656"/>
          </a:xfrm>
          <a:prstGeom prst="rect">
            <a:avLst/>
          </a:prstGeom>
          <a:noFill/>
        </p:spPr>
        <p:txBody>
          <a:bodyPr wrap="square">
            <a:spAutoFit/>
          </a:bodyPr>
          <a:lstStyle/>
          <a:p>
            <a:pPr>
              <a:buFont typeface="Wingdings" pitchFamily="2" charset="2"/>
              <a:buChar char="Ø"/>
            </a:pPr>
            <a:r>
              <a:rPr lang="en-US" sz="2400" b="1" dirty="0">
                <a:solidFill>
                  <a:schemeClr val="tx1"/>
                </a:solidFill>
              </a:rPr>
              <a:t>   History log comment with the following information;</a:t>
            </a:r>
          </a:p>
          <a:p>
            <a:r>
              <a:rPr lang="en-US" sz="2400" b="1" dirty="0">
                <a:solidFill>
                  <a:schemeClr val="tx1"/>
                </a:solidFill>
              </a:rPr>
              <a:t> </a:t>
            </a:r>
          </a:p>
          <a:p>
            <a:pPr>
              <a:buFont typeface="Wingdings" pitchFamily="2" charset="2"/>
              <a:buChar char="Ø"/>
            </a:pPr>
            <a:r>
              <a:rPr lang="en-US" sz="2400" b="1" dirty="0">
                <a:solidFill>
                  <a:schemeClr val="tx1"/>
                </a:solidFill>
              </a:rPr>
              <a:t>   Name of the grant requesting extension for;</a:t>
            </a:r>
          </a:p>
          <a:p>
            <a:endParaRPr lang="en-US" sz="2400" b="1" dirty="0">
              <a:solidFill>
                <a:schemeClr val="tx1"/>
              </a:solidFill>
            </a:endParaRPr>
          </a:p>
          <a:p>
            <a:pPr>
              <a:buFont typeface="Wingdings" pitchFamily="2" charset="2"/>
              <a:buChar char="Ø"/>
            </a:pPr>
            <a:r>
              <a:rPr lang="en-US" sz="2400" b="1" dirty="0">
                <a:solidFill>
                  <a:schemeClr val="tx1"/>
                </a:solidFill>
              </a:rPr>
              <a:t>   Program dates – must be crossing over fiscal years;</a:t>
            </a:r>
          </a:p>
          <a:p>
            <a:endParaRPr lang="en-US" sz="2400" b="1" dirty="0">
              <a:solidFill>
                <a:schemeClr val="tx1"/>
              </a:solidFill>
            </a:endParaRPr>
          </a:p>
          <a:p>
            <a:pPr>
              <a:buFont typeface="Wingdings" pitchFamily="2" charset="2"/>
              <a:buChar char="Ø"/>
            </a:pPr>
            <a:r>
              <a:rPr lang="en-US" sz="2400" b="1" dirty="0">
                <a:solidFill>
                  <a:schemeClr val="tx1"/>
                </a:solidFill>
              </a:rPr>
              <a:t>   Assurance that FERs will be filed by September 30</a:t>
            </a:r>
            <a:r>
              <a:rPr lang="en-US" sz="2400" b="1" baseline="30000" dirty="0">
                <a:solidFill>
                  <a:schemeClr val="tx1"/>
                </a:solidFill>
              </a:rPr>
              <a:t>th</a:t>
            </a:r>
            <a:r>
              <a:rPr lang="en-US" sz="2400" b="1" dirty="0">
                <a:solidFill>
                  <a:schemeClr val="tx1"/>
                </a:solidFill>
              </a:rPr>
              <a:t> </a:t>
            </a:r>
          </a:p>
        </p:txBody>
      </p:sp>
    </p:spTree>
    <p:extLst>
      <p:ext uri="{BB962C8B-B14F-4D97-AF65-F5344CB8AC3E}">
        <p14:creationId xmlns:p14="http://schemas.microsoft.com/office/powerpoint/2010/main" val="53521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José P. Salinas</a:t>
            </a:r>
            <a:endParaRPr sz="4400" dirty="0"/>
          </a:p>
        </p:txBody>
      </p:sp>
      <p:sp>
        <p:nvSpPr>
          <p:cNvPr id="222" name="Google Shape;222;p14"/>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4000" b="1" i="1" dirty="0"/>
              <a:t>OMEC Director</a:t>
            </a:r>
            <a:endParaRPr sz="4000" b="1" i="1" dirty="0"/>
          </a:p>
        </p:txBody>
      </p:sp>
      <p:sp>
        <p:nvSpPr>
          <p:cNvPr id="223" name="Google Shape;223;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24" name="Google Shape;224;p14"/>
          <p:cNvSpPr txBox="1"/>
          <p:nvPr/>
        </p:nvSpPr>
        <p:spPr>
          <a:xfrm>
            <a:off x="463524" y="0"/>
            <a:ext cx="7670281" cy="2871148"/>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000" b="1" dirty="0">
                <a:solidFill>
                  <a:srgbClr val="3F5378"/>
                </a:solidFill>
                <a:latin typeface="Roboto Condensed"/>
                <a:ea typeface="Roboto Condensed"/>
                <a:cs typeface="Roboto Condensed"/>
                <a:sym typeface="Roboto Condensed"/>
              </a:rPr>
              <a:t>Summer MEP Coordination</a:t>
            </a:r>
            <a:endParaRPr sz="6000" b="1" dirty="0">
              <a:solidFill>
                <a:srgbClr val="3F5378"/>
              </a:solidFill>
              <a:latin typeface="Roboto Condensed"/>
              <a:ea typeface="Roboto Condensed"/>
              <a:cs typeface="Roboto Condensed"/>
              <a:sym typeface="Roboto Condensed"/>
            </a:endParaRPr>
          </a:p>
        </p:txBody>
      </p:sp>
      <p:pic>
        <p:nvPicPr>
          <p:cNvPr id="6" name="Google Shape;113;p15">
            <a:extLst>
              <a:ext uri="{FF2B5EF4-FFF2-40B4-BE49-F238E27FC236}">
                <a16:creationId xmlns:a16="http://schemas.microsoft.com/office/drawing/2014/main" id="{8114E936-9172-1745-AB5B-D829B4F8755D}"/>
              </a:ext>
            </a:extLst>
          </p:cNvPr>
          <p:cNvPicPr preferRelativeResize="0"/>
          <p:nvPr/>
        </p:nvPicPr>
        <p:blipFill>
          <a:blip r:embed="rId3">
            <a:alphaModFix/>
          </a:blip>
          <a:stretch>
            <a:fillRect/>
          </a:stretch>
        </p:blipFill>
        <p:spPr>
          <a:xfrm>
            <a:off x="7275440" y="3402841"/>
            <a:ext cx="1474978" cy="15452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6" name="Google Shape;216;p1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6" name="Picture 5">
            <a:extLst>
              <a:ext uri="{FF2B5EF4-FFF2-40B4-BE49-F238E27FC236}">
                <a16:creationId xmlns:a16="http://schemas.microsoft.com/office/drawing/2014/main" id="{57C9367E-BECE-274D-9ADE-214B92A8DCB0}"/>
              </a:ext>
            </a:extLst>
          </p:cNvPr>
          <p:cNvPicPr>
            <a:picLocks noChangeAspect="1"/>
          </p:cNvPicPr>
          <p:nvPr/>
        </p:nvPicPr>
        <p:blipFill>
          <a:blip r:embed="rId3"/>
          <a:stretch>
            <a:fillRect/>
          </a:stretch>
        </p:blipFill>
        <p:spPr>
          <a:xfrm>
            <a:off x="497696" y="5134"/>
            <a:ext cx="8096108" cy="5138367"/>
          </a:xfrm>
          <a:prstGeom prst="rect">
            <a:avLst/>
          </a:prstGeom>
        </p:spPr>
      </p:pic>
      <p:sp>
        <p:nvSpPr>
          <p:cNvPr id="7" name="TextBox 6">
            <a:extLst>
              <a:ext uri="{FF2B5EF4-FFF2-40B4-BE49-F238E27FC236}">
                <a16:creationId xmlns:a16="http://schemas.microsoft.com/office/drawing/2014/main" id="{6C74ABB4-8644-FA42-8464-2F172D442C2A}"/>
              </a:ext>
            </a:extLst>
          </p:cNvPr>
          <p:cNvSpPr txBox="1"/>
          <p:nvPr/>
        </p:nvSpPr>
        <p:spPr>
          <a:xfrm>
            <a:off x="4918536" y="1309111"/>
            <a:ext cx="921600" cy="338554"/>
          </a:xfrm>
          <a:prstGeom prst="rect">
            <a:avLst/>
          </a:prstGeom>
          <a:noFill/>
        </p:spPr>
        <p:txBody>
          <a:bodyPr wrap="square" rtlCol="0">
            <a:spAutoFit/>
          </a:bodyPr>
          <a:lstStyle/>
          <a:p>
            <a:r>
              <a:rPr lang="en-US" sz="1600" b="1" dirty="0">
                <a:solidFill>
                  <a:srgbClr val="FFC000"/>
                </a:solidFill>
              </a:rPr>
              <a:t>1,089</a:t>
            </a:r>
          </a:p>
        </p:txBody>
      </p:sp>
      <p:sp>
        <p:nvSpPr>
          <p:cNvPr id="8" name="TextBox 7">
            <a:extLst>
              <a:ext uri="{FF2B5EF4-FFF2-40B4-BE49-F238E27FC236}">
                <a16:creationId xmlns:a16="http://schemas.microsoft.com/office/drawing/2014/main" id="{4A91D2EA-73DC-5044-B4CF-5EBF6D2162E8}"/>
              </a:ext>
            </a:extLst>
          </p:cNvPr>
          <p:cNvSpPr txBox="1"/>
          <p:nvPr/>
        </p:nvSpPr>
        <p:spPr>
          <a:xfrm>
            <a:off x="6155309" y="1522814"/>
            <a:ext cx="921600" cy="338554"/>
          </a:xfrm>
          <a:prstGeom prst="rect">
            <a:avLst/>
          </a:prstGeom>
          <a:noFill/>
        </p:spPr>
        <p:txBody>
          <a:bodyPr wrap="square" rtlCol="0">
            <a:spAutoFit/>
          </a:bodyPr>
          <a:lstStyle/>
          <a:p>
            <a:r>
              <a:rPr lang="en-US" sz="1600" b="1" dirty="0">
                <a:solidFill>
                  <a:srgbClr val="FFC000"/>
                </a:solidFill>
              </a:rPr>
              <a:t>1,082</a:t>
            </a:r>
          </a:p>
        </p:txBody>
      </p:sp>
      <p:sp>
        <p:nvSpPr>
          <p:cNvPr id="9" name="TextBox 8">
            <a:extLst>
              <a:ext uri="{FF2B5EF4-FFF2-40B4-BE49-F238E27FC236}">
                <a16:creationId xmlns:a16="http://schemas.microsoft.com/office/drawing/2014/main" id="{DE179FDE-2296-9D48-B7E6-1498F3D819FA}"/>
              </a:ext>
            </a:extLst>
          </p:cNvPr>
          <p:cNvSpPr txBox="1"/>
          <p:nvPr/>
        </p:nvSpPr>
        <p:spPr>
          <a:xfrm>
            <a:off x="7117851" y="2151540"/>
            <a:ext cx="921600" cy="338554"/>
          </a:xfrm>
          <a:prstGeom prst="rect">
            <a:avLst/>
          </a:prstGeom>
          <a:noFill/>
        </p:spPr>
        <p:txBody>
          <a:bodyPr wrap="square" rtlCol="0">
            <a:spAutoFit/>
          </a:bodyPr>
          <a:lstStyle/>
          <a:p>
            <a:r>
              <a:rPr lang="en-US" sz="1600" b="1" dirty="0">
                <a:solidFill>
                  <a:srgbClr val="FFC000"/>
                </a:solidFill>
              </a:rPr>
              <a:t>785</a:t>
            </a:r>
          </a:p>
        </p:txBody>
      </p:sp>
      <p:sp>
        <p:nvSpPr>
          <p:cNvPr id="10" name="TextBox 9">
            <a:extLst>
              <a:ext uri="{FF2B5EF4-FFF2-40B4-BE49-F238E27FC236}">
                <a16:creationId xmlns:a16="http://schemas.microsoft.com/office/drawing/2014/main" id="{2AA62773-918A-DF40-BB44-6BA2CD390E48}"/>
              </a:ext>
            </a:extLst>
          </p:cNvPr>
          <p:cNvSpPr txBox="1"/>
          <p:nvPr/>
        </p:nvSpPr>
        <p:spPr>
          <a:xfrm>
            <a:off x="4918536" y="2982420"/>
            <a:ext cx="921600" cy="338554"/>
          </a:xfrm>
          <a:prstGeom prst="rect">
            <a:avLst/>
          </a:prstGeom>
          <a:noFill/>
        </p:spPr>
        <p:txBody>
          <a:bodyPr wrap="square" rtlCol="0">
            <a:spAutoFit/>
          </a:bodyPr>
          <a:lstStyle/>
          <a:p>
            <a:r>
              <a:rPr lang="en-US" sz="1600" b="1" dirty="0">
                <a:solidFill>
                  <a:srgbClr val="92D050"/>
                </a:solidFill>
              </a:rPr>
              <a:t>487</a:t>
            </a:r>
          </a:p>
        </p:txBody>
      </p:sp>
      <p:sp>
        <p:nvSpPr>
          <p:cNvPr id="11" name="TextBox 10">
            <a:extLst>
              <a:ext uri="{FF2B5EF4-FFF2-40B4-BE49-F238E27FC236}">
                <a16:creationId xmlns:a16="http://schemas.microsoft.com/office/drawing/2014/main" id="{68F787EA-87B1-2247-8D98-3AD008401CDC}"/>
              </a:ext>
            </a:extLst>
          </p:cNvPr>
          <p:cNvSpPr txBox="1"/>
          <p:nvPr/>
        </p:nvSpPr>
        <p:spPr>
          <a:xfrm>
            <a:off x="6039071" y="3225160"/>
            <a:ext cx="921600" cy="338554"/>
          </a:xfrm>
          <a:prstGeom prst="rect">
            <a:avLst/>
          </a:prstGeom>
          <a:noFill/>
        </p:spPr>
        <p:txBody>
          <a:bodyPr wrap="square" rtlCol="0">
            <a:spAutoFit/>
          </a:bodyPr>
          <a:lstStyle/>
          <a:p>
            <a:r>
              <a:rPr lang="en-US" sz="1600" b="1" dirty="0">
                <a:solidFill>
                  <a:srgbClr val="92D050"/>
                </a:solidFill>
              </a:rPr>
              <a:t>403</a:t>
            </a:r>
          </a:p>
        </p:txBody>
      </p:sp>
      <p:sp>
        <p:nvSpPr>
          <p:cNvPr id="12" name="TextBox 11">
            <a:extLst>
              <a:ext uri="{FF2B5EF4-FFF2-40B4-BE49-F238E27FC236}">
                <a16:creationId xmlns:a16="http://schemas.microsoft.com/office/drawing/2014/main" id="{88DF4581-9DF8-4740-B41E-F98F7CA0C00C}"/>
              </a:ext>
            </a:extLst>
          </p:cNvPr>
          <p:cNvSpPr txBox="1"/>
          <p:nvPr/>
        </p:nvSpPr>
        <p:spPr>
          <a:xfrm>
            <a:off x="7076909" y="4047294"/>
            <a:ext cx="921600" cy="338554"/>
          </a:xfrm>
          <a:prstGeom prst="rect">
            <a:avLst/>
          </a:prstGeom>
          <a:noFill/>
        </p:spPr>
        <p:txBody>
          <a:bodyPr wrap="square" rtlCol="0">
            <a:spAutoFit/>
          </a:bodyPr>
          <a:lstStyle/>
          <a:p>
            <a:r>
              <a:rPr lang="en-US" sz="1600" b="1" dirty="0">
                <a:solidFill>
                  <a:srgbClr val="92D050"/>
                </a:solidFill>
              </a:rPr>
              <a:t>201</a:t>
            </a:r>
          </a:p>
        </p:txBody>
      </p:sp>
      <p:sp>
        <p:nvSpPr>
          <p:cNvPr id="14" name="TextBox 13">
            <a:extLst>
              <a:ext uri="{FF2B5EF4-FFF2-40B4-BE49-F238E27FC236}">
                <a16:creationId xmlns:a16="http://schemas.microsoft.com/office/drawing/2014/main" id="{78C3C7DD-5CB1-F840-9348-219F81B20BC7}"/>
              </a:ext>
            </a:extLst>
          </p:cNvPr>
          <p:cNvSpPr txBox="1"/>
          <p:nvPr/>
        </p:nvSpPr>
        <p:spPr>
          <a:xfrm>
            <a:off x="8147888" y="2309557"/>
            <a:ext cx="727924" cy="338554"/>
          </a:xfrm>
          <a:prstGeom prst="rect">
            <a:avLst/>
          </a:prstGeom>
          <a:noFill/>
        </p:spPr>
        <p:txBody>
          <a:bodyPr wrap="square" rtlCol="0">
            <a:spAutoFit/>
          </a:bodyPr>
          <a:lstStyle/>
          <a:p>
            <a:r>
              <a:rPr lang="en-US" sz="1600" i="1" u="sng" dirty="0">
                <a:solidFill>
                  <a:srgbClr val="FFC000"/>
                </a:solidFill>
                <a:latin typeface="+mj-lt"/>
              </a:rPr>
              <a:t>753</a:t>
            </a:r>
          </a:p>
        </p:txBody>
      </p:sp>
      <p:cxnSp>
        <p:nvCxnSpPr>
          <p:cNvPr id="15" name="Straight Connector 14">
            <a:extLst>
              <a:ext uri="{FF2B5EF4-FFF2-40B4-BE49-F238E27FC236}">
                <a16:creationId xmlns:a16="http://schemas.microsoft.com/office/drawing/2014/main" id="{D81D3FF2-4A22-C84A-B861-2D7A7395C6ED}"/>
              </a:ext>
            </a:extLst>
          </p:cNvPr>
          <p:cNvCxnSpPr>
            <a:cxnSpLocks/>
          </p:cNvCxnSpPr>
          <p:nvPr/>
        </p:nvCxnSpPr>
        <p:spPr>
          <a:xfrm>
            <a:off x="7121083" y="2482852"/>
            <a:ext cx="1101472" cy="88898"/>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 name="Left Arrow 4">
            <a:extLst>
              <a:ext uri="{FF2B5EF4-FFF2-40B4-BE49-F238E27FC236}">
                <a16:creationId xmlns:a16="http://schemas.microsoft.com/office/drawing/2014/main" id="{9A6D3E83-5197-1541-95AA-592D0FF384E3}"/>
              </a:ext>
            </a:extLst>
          </p:cNvPr>
          <p:cNvSpPr/>
          <p:nvPr/>
        </p:nvSpPr>
        <p:spPr>
          <a:xfrm>
            <a:off x="8225132" y="1808326"/>
            <a:ext cx="484916" cy="16927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F4B9FB-263C-0D48-B569-B0961DC0972A}"/>
              </a:ext>
            </a:extLst>
          </p:cNvPr>
          <p:cNvSpPr txBox="1"/>
          <p:nvPr/>
        </p:nvSpPr>
        <p:spPr>
          <a:xfrm>
            <a:off x="8131300" y="3554080"/>
            <a:ext cx="578748" cy="338554"/>
          </a:xfrm>
          <a:prstGeom prst="rect">
            <a:avLst/>
          </a:prstGeom>
          <a:noFill/>
        </p:spPr>
        <p:txBody>
          <a:bodyPr wrap="square" rtlCol="0">
            <a:spAutoFit/>
          </a:bodyPr>
          <a:lstStyle/>
          <a:p>
            <a:r>
              <a:rPr lang="en-US" sz="1600" i="1" u="sng" dirty="0">
                <a:solidFill>
                  <a:srgbClr val="92D050"/>
                </a:solidFill>
                <a:latin typeface="+mn-lt"/>
              </a:rPr>
              <a:t>304</a:t>
            </a:r>
          </a:p>
        </p:txBody>
      </p:sp>
      <p:cxnSp>
        <p:nvCxnSpPr>
          <p:cNvPr id="18" name="Straight Connector 17">
            <a:extLst>
              <a:ext uri="{FF2B5EF4-FFF2-40B4-BE49-F238E27FC236}">
                <a16:creationId xmlns:a16="http://schemas.microsoft.com/office/drawing/2014/main" id="{18B91DF4-07D6-AC49-987D-9BDBBF8DE9D1}"/>
              </a:ext>
            </a:extLst>
          </p:cNvPr>
          <p:cNvCxnSpPr>
            <a:cxnSpLocks/>
          </p:cNvCxnSpPr>
          <p:nvPr/>
        </p:nvCxnSpPr>
        <p:spPr>
          <a:xfrm flipV="1">
            <a:off x="7128423" y="3826738"/>
            <a:ext cx="1040609" cy="212502"/>
          </a:xfrm>
          <a:prstGeom prst="line">
            <a:avLst/>
          </a:prstGeom>
          <a:ln w="158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9" name="Left Arrow 18">
            <a:extLst>
              <a:ext uri="{FF2B5EF4-FFF2-40B4-BE49-F238E27FC236}">
                <a16:creationId xmlns:a16="http://schemas.microsoft.com/office/drawing/2014/main" id="{5A6928AE-22E4-4F42-8EC9-98C78A8972C7}"/>
              </a:ext>
            </a:extLst>
          </p:cNvPr>
          <p:cNvSpPr/>
          <p:nvPr/>
        </p:nvSpPr>
        <p:spPr>
          <a:xfrm>
            <a:off x="8230301" y="3417562"/>
            <a:ext cx="484916" cy="16927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9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13"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IMAGE Regional Programs</a:t>
            </a:r>
            <a:endParaRPr sz="3200" dirty="0"/>
          </a:p>
        </p:txBody>
      </p:sp>
      <p:sp>
        <p:nvSpPr>
          <p:cNvPr id="301" name="Google Shape;301;p20"/>
          <p:cNvSpPr txBox="1">
            <a:spLocks noGrp="1"/>
          </p:cNvSpPr>
          <p:nvPr>
            <p:ph type="body" idx="1"/>
          </p:nvPr>
        </p:nvSpPr>
        <p:spPr>
          <a:xfrm>
            <a:off x="142710" y="1497827"/>
            <a:ext cx="5235202" cy="2183016"/>
          </a:xfrm>
          <a:prstGeom prst="rect">
            <a:avLst/>
          </a:prstGeom>
        </p:spPr>
        <p:txBody>
          <a:bodyPr spcFirstLastPara="1" wrap="square" lIns="91425" tIns="91425" rIns="91425" bIns="91425" anchor="t" anchorCtr="0">
            <a:noAutofit/>
          </a:bodyPr>
          <a:lstStyle/>
          <a:p>
            <a:pPr marL="0" lvl="0" indent="0">
              <a:spcAft>
                <a:spcPts val="1000"/>
              </a:spcAft>
              <a:buNone/>
            </a:pPr>
            <a:r>
              <a:rPr lang="en" sz="3000" b="1" dirty="0"/>
              <a:t>As per the Service Delivery Plan, all regional programs are </a:t>
            </a:r>
            <a:r>
              <a:rPr lang="en" sz="3000" dirty="0">
                <a:highlight>
                  <a:srgbClr val="C7D3E6"/>
                </a:highlight>
              </a:rPr>
              <a:t>required</a:t>
            </a:r>
            <a:r>
              <a:rPr lang="en" sz="3000" b="1" dirty="0"/>
              <a:t> to provide </a:t>
            </a:r>
            <a:r>
              <a:rPr lang="en" sz="3000" b="1" i="1" dirty="0">
                <a:solidFill>
                  <a:schemeClr val="accent5"/>
                </a:solidFill>
              </a:rPr>
              <a:t>IMAGE</a:t>
            </a:r>
            <a:r>
              <a:rPr lang="en" sz="3000" b="1" dirty="0"/>
              <a:t> services. </a:t>
            </a:r>
            <a:endParaRPr sz="3000" b="1" dirty="0"/>
          </a:p>
        </p:txBody>
      </p:sp>
      <p:sp>
        <p:nvSpPr>
          <p:cNvPr id="303" name="Google Shape;303;p2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pSp>
        <p:nvGrpSpPr>
          <p:cNvPr id="304" name="Google Shape;304;p20"/>
          <p:cNvGrpSpPr/>
          <p:nvPr/>
        </p:nvGrpSpPr>
        <p:grpSpPr>
          <a:xfrm>
            <a:off x="299071" y="635918"/>
            <a:ext cx="335800" cy="279517"/>
            <a:chOff x="1247825" y="322750"/>
            <a:chExt cx="443300" cy="369000"/>
          </a:xfrm>
        </p:grpSpPr>
        <p:sp>
          <p:nvSpPr>
            <p:cNvPr id="305" name="Google Shape;305;p20"/>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398225" y="386675"/>
              <a:ext cx="142500" cy="25"/>
            </a:xfrm>
            <a:custGeom>
              <a:avLst/>
              <a:gdLst/>
              <a:ahLst/>
              <a:cxnLst/>
              <a:rect l="l" t="t" r="r" b="b"/>
              <a:pathLst>
                <a:path w="5700" h="1" fill="none" extrusionOk="0">
                  <a:moveTo>
                    <a:pt x="5700" y="1"/>
                  </a:move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301;p20">
            <a:extLst>
              <a:ext uri="{FF2B5EF4-FFF2-40B4-BE49-F238E27FC236}">
                <a16:creationId xmlns:a16="http://schemas.microsoft.com/office/drawing/2014/main" id="{F896F7C3-CCF2-A648-9E2E-64EA3FD98BB6}"/>
              </a:ext>
            </a:extLst>
          </p:cNvPr>
          <p:cNvSpPr txBox="1">
            <a:spLocks/>
          </p:cNvSpPr>
          <p:nvPr/>
        </p:nvSpPr>
        <p:spPr>
          <a:xfrm>
            <a:off x="141828" y="3405637"/>
            <a:ext cx="5235202" cy="13523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0" indent="0">
              <a:spcAft>
                <a:spcPts val="1000"/>
              </a:spcAft>
              <a:buFont typeface="Roboto Condensed Light"/>
              <a:buNone/>
            </a:pPr>
            <a:r>
              <a:rPr lang="en-US" sz="3000" b="1" i="1" dirty="0">
                <a:solidFill>
                  <a:schemeClr val="accent5"/>
                </a:solidFill>
              </a:rPr>
              <a:t>IMAGE</a:t>
            </a:r>
            <a:r>
              <a:rPr lang="en-US" sz="3000" b="1" dirty="0"/>
              <a:t> services are confined to June 1 – August 31. </a:t>
            </a:r>
          </a:p>
        </p:txBody>
      </p:sp>
      <p:pic>
        <p:nvPicPr>
          <p:cNvPr id="1026" name="Picture 2">
            <a:extLst>
              <a:ext uri="{FF2B5EF4-FFF2-40B4-BE49-F238E27FC236}">
                <a16:creationId xmlns:a16="http://schemas.microsoft.com/office/drawing/2014/main" id="{DAC0C9D4-24CE-C94C-B21B-AD19554B3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52" y="0"/>
            <a:ext cx="3477375" cy="463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06DBC10-208D-9CAF-E260-C80F542F2872}"/>
              </a:ext>
            </a:extLst>
          </p:cNvPr>
          <p:cNvSpPr>
            <a:spLocks noGrp="1"/>
          </p:cNvSpPr>
          <p:nvPr>
            <p:ph type="title"/>
          </p:nvPr>
        </p:nvSpPr>
        <p:spPr/>
        <p:txBody>
          <a:bodyPr/>
          <a:lstStyle/>
          <a:p>
            <a:r>
              <a:rPr lang="en-US" sz="3200" dirty="0"/>
              <a:t>OMEC Office</a:t>
            </a:r>
          </a:p>
        </p:txBody>
      </p:sp>
      <p:sp>
        <p:nvSpPr>
          <p:cNvPr id="10" name="Text Placeholder 9">
            <a:extLst>
              <a:ext uri="{FF2B5EF4-FFF2-40B4-BE49-F238E27FC236}">
                <a16:creationId xmlns:a16="http://schemas.microsoft.com/office/drawing/2014/main" id="{BE62B6B9-55E8-8496-0736-8AAF2F5B3584}"/>
              </a:ext>
            </a:extLst>
          </p:cNvPr>
          <p:cNvSpPr>
            <a:spLocks noGrp="1"/>
          </p:cNvSpPr>
          <p:nvPr>
            <p:ph type="body" idx="1"/>
          </p:nvPr>
        </p:nvSpPr>
        <p:spPr>
          <a:xfrm>
            <a:off x="814275" y="1327350"/>
            <a:ext cx="6632730" cy="3816150"/>
          </a:xfrm>
        </p:spPr>
        <p:txBody>
          <a:bodyPr anchor="t"/>
          <a:lstStyle/>
          <a:p>
            <a:r>
              <a:rPr lang="en-US" sz="2800" b="1" dirty="0"/>
              <a:t>José Salinas </a:t>
            </a:r>
            <a:r>
              <a:rPr lang="en-US" sz="2800" dirty="0"/>
              <a:t>- </a:t>
            </a:r>
            <a:r>
              <a:rPr lang="en-US" sz="2800" i="1" dirty="0">
                <a:solidFill>
                  <a:schemeClr val="accent5"/>
                </a:solidFill>
              </a:rPr>
              <a:t>Director</a:t>
            </a:r>
          </a:p>
          <a:p>
            <a:r>
              <a:rPr lang="en-US" sz="2800" b="1" dirty="0"/>
              <a:t>Gloria Altamirano </a:t>
            </a:r>
            <a:r>
              <a:rPr lang="en-US" sz="2800" dirty="0"/>
              <a:t>- </a:t>
            </a:r>
            <a:r>
              <a:rPr lang="en-US" sz="2800" i="1" dirty="0">
                <a:solidFill>
                  <a:schemeClr val="accent5"/>
                </a:solidFill>
              </a:rPr>
              <a:t>Project Director</a:t>
            </a:r>
          </a:p>
          <a:p>
            <a:r>
              <a:rPr lang="en-US" sz="2800" b="1" dirty="0"/>
              <a:t>Malena Gutierrez</a:t>
            </a:r>
            <a:r>
              <a:rPr lang="en-US" sz="2800" dirty="0"/>
              <a:t> - </a:t>
            </a:r>
            <a:r>
              <a:rPr lang="en-US" sz="2800" i="1" dirty="0">
                <a:solidFill>
                  <a:schemeClr val="accent5"/>
                </a:solidFill>
              </a:rPr>
              <a:t>State ID&amp;R Coordinator</a:t>
            </a:r>
          </a:p>
          <a:p>
            <a:r>
              <a:rPr lang="en-US" sz="2800" b="1" dirty="0"/>
              <a:t>Pat Kingsborough </a:t>
            </a:r>
            <a:r>
              <a:rPr lang="en-US" sz="2800" dirty="0"/>
              <a:t>- </a:t>
            </a:r>
            <a:r>
              <a:rPr lang="en-US" sz="2800" i="1" dirty="0">
                <a:solidFill>
                  <a:schemeClr val="accent5"/>
                </a:solidFill>
              </a:rPr>
              <a:t>Office Manager</a:t>
            </a:r>
          </a:p>
          <a:p>
            <a:r>
              <a:rPr lang="en-US" sz="2800" b="1" dirty="0"/>
              <a:t>Page Warner </a:t>
            </a:r>
            <a:r>
              <a:rPr lang="en-US" sz="2800" dirty="0"/>
              <a:t>–</a:t>
            </a:r>
            <a:r>
              <a:rPr lang="en-US" sz="2800" i="1" dirty="0">
                <a:solidFill>
                  <a:schemeClr val="accent5"/>
                </a:solidFill>
              </a:rPr>
              <a:t> Education Coordinator</a:t>
            </a:r>
          </a:p>
          <a:p>
            <a:r>
              <a:rPr lang="en-US" sz="2800" b="1" dirty="0"/>
              <a:t>Lisa </a:t>
            </a:r>
            <a:r>
              <a:rPr lang="en-US" sz="2800" b="1" dirty="0" err="1"/>
              <a:t>Florez</a:t>
            </a:r>
            <a:r>
              <a:rPr lang="en-US" sz="2800" b="1" dirty="0"/>
              <a:t> </a:t>
            </a:r>
            <a:r>
              <a:rPr lang="en-US" sz="2800" dirty="0"/>
              <a:t>- </a:t>
            </a:r>
            <a:r>
              <a:rPr lang="en-US" sz="2800" i="1" dirty="0">
                <a:solidFill>
                  <a:schemeClr val="accent5"/>
                </a:solidFill>
              </a:rPr>
              <a:t>Health Fair Coordinator</a:t>
            </a:r>
          </a:p>
          <a:p>
            <a:r>
              <a:rPr lang="en-US" sz="2800" b="1" dirty="0"/>
              <a:t>Corina </a:t>
            </a:r>
            <a:r>
              <a:rPr lang="en-US" sz="2800" b="1" dirty="0" err="1"/>
              <a:t>Barranco</a:t>
            </a:r>
            <a:r>
              <a:rPr lang="en-US" sz="2800" b="1" dirty="0"/>
              <a:t> </a:t>
            </a:r>
            <a:r>
              <a:rPr lang="en-US" sz="2800" dirty="0"/>
              <a:t>- </a:t>
            </a:r>
            <a:r>
              <a:rPr lang="en-US" sz="2800" i="1" dirty="0">
                <a:solidFill>
                  <a:schemeClr val="accent5"/>
                </a:solidFill>
              </a:rPr>
              <a:t>State Migrant Liaison</a:t>
            </a:r>
          </a:p>
        </p:txBody>
      </p:sp>
      <p:sp>
        <p:nvSpPr>
          <p:cNvPr id="4" name="Slide Number Placeholder 3">
            <a:extLst>
              <a:ext uri="{FF2B5EF4-FFF2-40B4-BE49-F238E27FC236}">
                <a16:creationId xmlns:a16="http://schemas.microsoft.com/office/drawing/2014/main" id="{EA083A5D-CFB4-C5F4-DDC3-1739DFCDBE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11" name="Google Shape;113;p15">
            <a:extLst>
              <a:ext uri="{FF2B5EF4-FFF2-40B4-BE49-F238E27FC236}">
                <a16:creationId xmlns:a16="http://schemas.microsoft.com/office/drawing/2014/main" id="{C6B9C6CA-851B-9E87-1FC0-5CF9EBA717F7}"/>
              </a:ext>
            </a:extLst>
          </p:cNvPr>
          <p:cNvPicPr preferRelativeResize="0"/>
          <p:nvPr/>
        </p:nvPicPr>
        <p:blipFill>
          <a:blip r:embed="rId2">
            <a:alphaModFix/>
          </a:blip>
          <a:stretch>
            <a:fillRect/>
          </a:stretch>
        </p:blipFill>
        <p:spPr>
          <a:xfrm>
            <a:off x="7276454" y="2974751"/>
            <a:ext cx="1535956" cy="1609097"/>
          </a:xfrm>
          <a:prstGeom prst="rect">
            <a:avLst/>
          </a:prstGeom>
          <a:noFill/>
          <a:ln>
            <a:noFill/>
          </a:ln>
        </p:spPr>
      </p:pic>
    </p:spTree>
    <p:extLst>
      <p:ext uri="{BB962C8B-B14F-4D97-AF65-F5344CB8AC3E}">
        <p14:creationId xmlns:p14="http://schemas.microsoft.com/office/powerpoint/2010/main" val="175786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chemeClr val="accent5"/>
                </a:solidFill>
              </a:rPr>
              <a:t>IMAGE</a:t>
            </a:r>
            <a:r>
              <a:rPr lang="en" sz="3200" dirty="0"/>
              <a:t> Summer Data</a:t>
            </a:r>
            <a:endParaRPr sz="3200" dirty="0"/>
          </a:p>
        </p:txBody>
      </p:sp>
      <p:graphicFrame>
        <p:nvGraphicFramePr>
          <p:cNvPr id="342" name="Google Shape;342;p23"/>
          <p:cNvGraphicFramePr/>
          <p:nvPr>
            <p:extLst>
              <p:ext uri="{D42A27DB-BD31-4B8C-83A1-F6EECF244321}">
                <p14:modId xmlns:p14="http://schemas.microsoft.com/office/powerpoint/2010/main" val="3342361047"/>
              </p:ext>
            </p:extLst>
          </p:nvPr>
        </p:nvGraphicFramePr>
        <p:xfrm>
          <a:off x="719113" y="1350120"/>
          <a:ext cx="7539632" cy="3078420"/>
        </p:xfrm>
        <a:graphic>
          <a:graphicData uri="http://schemas.openxmlformats.org/drawingml/2006/table">
            <a:tbl>
              <a:tblPr>
                <a:noFill/>
                <a:tableStyleId>{E27665BA-8202-44FC-AD62-C9F0E3EA811A}</a:tableStyleId>
              </a:tblPr>
              <a:tblGrid>
                <a:gridCol w="1884908">
                  <a:extLst>
                    <a:ext uri="{9D8B030D-6E8A-4147-A177-3AD203B41FA5}">
                      <a16:colId xmlns:a16="http://schemas.microsoft.com/office/drawing/2014/main" val="20000"/>
                    </a:ext>
                  </a:extLst>
                </a:gridCol>
                <a:gridCol w="1884908">
                  <a:extLst>
                    <a:ext uri="{9D8B030D-6E8A-4147-A177-3AD203B41FA5}">
                      <a16:colId xmlns:a16="http://schemas.microsoft.com/office/drawing/2014/main" val="20001"/>
                    </a:ext>
                  </a:extLst>
                </a:gridCol>
                <a:gridCol w="1884908">
                  <a:extLst>
                    <a:ext uri="{9D8B030D-6E8A-4147-A177-3AD203B41FA5}">
                      <a16:colId xmlns:a16="http://schemas.microsoft.com/office/drawing/2014/main" val="20002"/>
                    </a:ext>
                  </a:extLst>
                </a:gridCol>
                <a:gridCol w="1884908">
                  <a:extLst>
                    <a:ext uri="{9D8B030D-6E8A-4147-A177-3AD203B41FA5}">
                      <a16:colId xmlns:a16="http://schemas.microsoft.com/office/drawing/2014/main" val="20003"/>
                    </a:ext>
                  </a:extLst>
                </a:gridCol>
              </a:tblGrid>
              <a:tr h="481253">
                <a:tc>
                  <a:txBody>
                    <a:bodyPr/>
                    <a:lstStyle/>
                    <a:p>
                      <a:pPr marL="0" lvl="0" indent="0" algn="l" rtl="0">
                        <a:spcBef>
                          <a:spcPts val="0"/>
                        </a:spcBef>
                        <a:spcAft>
                          <a:spcPts val="0"/>
                        </a:spcAft>
                        <a:buNone/>
                      </a:pPr>
                      <a:endParaRPr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4">
                        <a:lumMod val="25000"/>
                      </a:schemeClr>
                    </a:solidFill>
                  </a:tcPr>
                </a:tc>
                <a:tc>
                  <a:txBody>
                    <a:bodyPr/>
                    <a:lstStyle/>
                    <a:p>
                      <a:pPr marL="0" lvl="0" indent="0" algn="ctr" rtl="0">
                        <a:spcBef>
                          <a:spcPts val="0"/>
                        </a:spcBef>
                        <a:spcAft>
                          <a:spcPts val="0"/>
                        </a:spcAft>
                        <a:buNone/>
                      </a:pPr>
                      <a:r>
                        <a:rPr lang="en" sz="2800" b="1" dirty="0">
                          <a:solidFill>
                            <a:srgbClr val="3F5378"/>
                          </a:solidFill>
                          <a:latin typeface="Roboto Condensed"/>
                          <a:ea typeface="Roboto Condensed"/>
                          <a:cs typeface="Roboto Condensed"/>
                          <a:sym typeface="Roboto Condensed"/>
                        </a:rPr>
                        <a:t>2019</a:t>
                      </a:r>
                      <a:endParaRPr sz="28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800" b="1" dirty="0">
                          <a:solidFill>
                            <a:srgbClr val="3F5378"/>
                          </a:solidFill>
                          <a:latin typeface="Roboto Condensed"/>
                          <a:ea typeface="Roboto Condensed"/>
                          <a:cs typeface="Roboto Condensed"/>
                          <a:sym typeface="Roboto Condensed"/>
                        </a:rPr>
                        <a:t>2020</a:t>
                      </a:r>
                      <a:endParaRPr sz="28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800" b="1" dirty="0">
                          <a:solidFill>
                            <a:srgbClr val="3F5378"/>
                          </a:solidFill>
                          <a:latin typeface="Roboto Condensed"/>
                          <a:ea typeface="Roboto Condensed"/>
                          <a:cs typeface="Roboto Condensed"/>
                          <a:sym typeface="Roboto Condensed"/>
                        </a:rPr>
                        <a:t>2021</a:t>
                      </a:r>
                      <a:endParaRPr sz="28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481253">
                <a:tc>
                  <a:txBody>
                    <a:bodyPr/>
                    <a:lstStyle/>
                    <a:p>
                      <a:pPr marL="0" lvl="0" indent="0" algn="ctr" rtl="0">
                        <a:spcBef>
                          <a:spcPts val="0"/>
                        </a:spcBef>
                        <a:spcAft>
                          <a:spcPts val="0"/>
                        </a:spcAft>
                        <a:buNone/>
                      </a:pPr>
                      <a:r>
                        <a:rPr lang="en" sz="2400" b="1" dirty="0">
                          <a:solidFill>
                            <a:srgbClr val="3F5378"/>
                          </a:solidFill>
                          <a:latin typeface="Roboto Condensed"/>
                          <a:ea typeface="Roboto Condensed"/>
                          <a:cs typeface="Roboto Condensed"/>
                          <a:sym typeface="Roboto Condensed"/>
                        </a:rPr>
                        <a:t>Marlington</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22</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i="1" dirty="0">
                          <a:solidFill>
                            <a:schemeClr val="accent4"/>
                          </a:solidFill>
                          <a:latin typeface="Roboto Condensed"/>
                          <a:ea typeface="Roboto Condensed"/>
                          <a:cs typeface="Roboto Condensed"/>
                          <a:sym typeface="Roboto Condensed"/>
                        </a:rPr>
                        <a:t>COVID</a:t>
                      </a:r>
                      <a:endParaRPr sz="2400" b="0" i="1" dirty="0">
                        <a:solidFill>
                          <a:schemeClr val="accent4"/>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0</a:t>
                      </a: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10001"/>
                  </a:ext>
                </a:extLst>
              </a:tr>
              <a:tr h="481253">
                <a:tc>
                  <a:txBody>
                    <a:bodyPr/>
                    <a:lstStyle/>
                    <a:p>
                      <a:pPr marL="0" lvl="0" indent="0" algn="ctr" rtl="0">
                        <a:spcBef>
                          <a:spcPts val="0"/>
                        </a:spcBef>
                        <a:spcAft>
                          <a:spcPts val="0"/>
                        </a:spcAft>
                        <a:buNone/>
                      </a:pPr>
                      <a:r>
                        <a:rPr lang="en-US" sz="2400" b="1" dirty="0">
                          <a:solidFill>
                            <a:srgbClr val="3F5378"/>
                          </a:solidFill>
                          <a:latin typeface="Roboto Condensed"/>
                          <a:ea typeface="Roboto Condensed"/>
                          <a:cs typeface="Roboto Condensed"/>
                          <a:sym typeface="Roboto Condensed"/>
                        </a:rPr>
                        <a:t>Old Fort</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22</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FFFFFF"/>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0" i="1" u="none" strike="noStrike" kern="0" cap="none" spc="0" normalizeH="0" baseline="0" noProof="0" dirty="0">
                          <a:ln>
                            <a:noFill/>
                          </a:ln>
                          <a:solidFill>
                            <a:srgbClr val="C7D3E6"/>
                          </a:solidFill>
                          <a:effectLst/>
                          <a:uLnTx/>
                          <a:uFillTx/>
                          <a:latin typeface="Roboto Condensed"/>
                          <a:ea typeface="Roboto Condensed"/>
                          <a:cs typeface="Roboto Condensed"/>
                          <a:sym typeface="Roboto Condensed"/>
                        </a:rPr>
                        <a:t>COVID</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0</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123396650"/>
                  </a:ext>
                </a:extLst>
              </a:tr>
              <a:tr h="481253">
                <a:tc>
                  <a:txBody>
                    <a:bodyPr/>
                    <a:lstStyle/>
                    <a:p>
                      <a:pPr marL="0" lvl="0" indent="0" algn="ctr" rtl="0">
                        <a:spcBef>
                          <a:spcPts val="0"/>
                        </a:spcBef>
                        <a:spcAft>
                          <a:spcPts val="0"/>
                        </a:spcAft>
                        <a:buNone/>
                      </a:pPr>
                      <a:r>
                        <a:rPr lang="en-US" sz="2400" b="1" dirty="0">
                          <a:solidFill>
                            <a:srgbClr val="3F5378"/>
                          </a:solidFill>
                          <a:latin typeface="Roboto Condensed"/>
                          <a:ea typeface="Roboto Condensed"/>
                          <a:cs typeface="Roboto Condensed"/>
                          <a:sym typeface="Roboto Condensed"/>
                        </a:rPr>
                        <a:t>Putnam Co.</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18</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FFFFFF"/>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0" i="1" u="none" strike="noStrike" kern="0" cap="none" spc="0" normalizeH="0" baseline="0" noProof="0">
                          <a:ln>
                            <a:noFill/>
                          </a:ln>
                          <a:solidFill>
                            <a:srgbClr val="C7D3E6"/>
                          </a:solidFill>
                          <a:effectLst/>
                          <a:uLnTx/>
                          <a:uFillTx/>
                          <a:latin typeface="Roboto Condensed"/>
                          <a:ea typeface="Roboto Condensed"/>
                          <a:cs typeface="Roboto Condensed"/>
                          <a:sym typeface="Roboto Condensed"/>
                        </a:rPr>
                        <a:t>COVID</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45</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505831819"/>
                  </a:ext>
                </a:extLst>
              </a:tr>
              <a:tr h="481253">
                <a:tc>
                  <a:txBody>
                    <a:bodyPr/>
                    <a:lstStyle/>
                    <a:p>
                      <a:pPr marL="0" lvl="0" indent="0" algn="ctr" rtl="0">
                        <a:spcBef>
                          <a:spcPts val="0"/>
                        </a:spcBef>
                        <a:spcAft>
                          <a:spcPts val="0"/>
                        </a:spcAft>
                        <a:buNone/>
                      </a:pPr>
                      <a:r>
                        <a:rPr lang="en" sz="2400" b="1" dirty="0">
                          <a:solidFill>
                            <a:srgbClr val="3F5378"/>
                          </a:solidFill>
                          <a:latin typeface="Roboto Condensed"/>
                          <a:ea typeface="Roboto Condensed"/>
                          <a:cs typeface="Roboto Condensed"/>
                          <a:sym typeface="Roboto Condensed"/>
                        </a:rPr>
                        <a:t>Tecumseh</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lgn="ctr">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11</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FFFFFF"/>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0" i="1" u="none" strike="noStrike" kern="0" cap="none" spc="0" normalizeH="0" baseline="0" noProof="0" dirty="0">
                          <a:ln>
                            <a:noFill/>
                          </a:ln>
                          <a:solidFill>
                            <a:srgbClr val="C7D3E6"/>
                          </a:solidFill>
                          <a:effectLst/>
                          <a:uLnTx/>
                          <a:uFillTx/>
                          <a:latin typeface="Roboto Condensed"/>
                          <a:ea typeface="Roboto Condensed"/>
                          <a:cs typeface="Roboto Condensed"/>
                          <a:sym typeface="Roboto Condensed"/>
                        </a:rPr>
                        <a:t>COVID</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0</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extLst>
                  <a:ext uri="{0D108BD9-81ED-4DB2-BD59-A6C34878D82A}">
                    <a16:rowId xmlns:a16="http://schemas.microsoft.com/office/drawing/2014/main" val="10002"/>
                  </a:ext>
                </a:extLst>
              </a:tr>
              <a:tr h="481253">
                <a:tc>
                  <a:txBody>
                    <a:bodyPr/>
                    <a:lstStyle/>
                    <a:p>
                      <a:pPr marL="0" lvl="0" indent="0" algn="ctr" rtl="0">
                        <a:spcBef>
                          <a:spcPts val="0"/>
                        </a:spcBef>
                        <a:spcAft>
                          <a:spcPts val="0"/>
                        </a:spcAft>
                        <a:buNone/>
                      </a:pPr>
                      <a:r>
                        <a:rPr lang="en" sz="2400" b="1" dirty="0">
                          <a:solidFill>
                            <a:srgbClr val="3F5378"/>
                          </a:solidFill>
                          <a:latin typeface="Roboto Condensed"/>
                          <a:ea typeface="Roboto Condensed"/>
                          <a:cs typeface="Roboto Condensed"/>
                          <a:sym typeface="Roboto Condensed"/>
                        </a:rPr>
                        <a:t>Willard</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25</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0" i="1" u="none" strike="noStrike" kern="0" cap="none" spc="0" normalizeH="0" baseline="0" noProof="0" dirty="0">
                          <a:ln>
                            <a:noFill/>
                          </a:ln>
                          <a:solidFill>
                            <a:srgbClr val="C7D3E6"/>
                          </a:solidFill>
                          <a:effectLst/>
                          <a:uLnTx/>
                          <a:uFillTx/>
                          <a:latin typeface="Roboto Condensed"/>
                          <a:ea typeface="Roboto Condensed"/>
                          <a:cs typeface="Roboto Condensed"/>
                          <a:sym typeface="Roboto Condensed"/>
                        </a:rPr>
                        <a:t>COVID</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66</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43" name="Google Shape;343;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344" name="Google Shape;344;p23"/>
          <p:cNvGrpSpPr/>
          <p:nvPr/>
        </p:nvGrpSpPr>
        <p:grpSpPr>
          <a:xfrm>
            <a:off x="307844" y="634299"/>
            <a:ext cx="318264" cy="282756"/>
            <a:chOff x="5292575" y="3681900"/>
            <a:chExt cx="420150" cy="373275"/>
          </a:xfrm>
        </p:grpSpPr>
        <p:sp>
          <p:nvSpPr>
            <p:cNvPr id="345" name="Google Shape;345;p23"/>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217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chemeClr val="accent5"/>
                </a:solidFill>
              </a:rPr>
              <a:t>Child-Count</a:t>
            </a:r>
            <a:r>
              <a:rPr lang="en" sz="3200" dirty="0"/>
              <a:t> Data during COVID</a:t>
            </a:r>
            <a:endParaRPr sz="3200" dirty="0"/>
          </a:p>
        </p:txBody>
      </p:sp>
      <p:sp>
        <p:nvSpPr>
          <p:cNvPr id="343" name="Google Shape;343;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344" name="Google Shape;344;p23"/>
          <p:cNvGrpSpPr/>
          <p:nvPr/>
        </p:nvGrpSpPr>
        <p:grpSpPr>
          <a:xfrm>
            <a:off x="307844" y="634299"/>
            <a:ext cx="318264" cy="282756"/>
            <a:chOff x="5292575" y="3681900"/>
            <a:chExt cx="420150" cy="373275"/>
          </a:xfrm>
        </p:grpSpPr>
        <p:sp>
          <p:nvSpPr>
            <p:cNvPr id="345" name="Google Shape;345;p23"/>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3" name="Google Shape;342;p23">
            <a:extLst>
              <a:ext uri="{FF2B5EF4-FFF2-40B4-BE49-F238E27FC236}">
                <a16:creationId xmlns:a16="http://schemas.microsoft.com/office/drawing/2014/main" id="{4E9153E6-4BEC-0DFC-AC74-6388498ECE42}"/>
              </a:ext>
            </a:extLst>
          </p:cNvPr>
          <p:cNvGraphicFramePr/>
          <p:nvPr>
            <p:extLst>
              <p:ext uri="{D42A27DB-BD31-4B8C-83A1-F6EECF244321}">
                <p14:modId xmlns:p14="http://schemas.microsoft.com/office/powerpoint/2010/main" val="1702714325"/>
              </p:ext>
            </p:extLst>
          </p:nvPr>
        </p:nvGraphicFramePr>
        <p:xfrm>
          <a:off x="719113" y="1350120"/>
          <a:ext cx="7539632" cy="3078420"/>
        </p:xfrm>
        <a:graphic>
          <a:graphicData uri="http://schemas.openxmlformats.org/drawingml/2006/table">
            <a:tbl>
              <a:tblPr>
                <a:noFill/>
                <a:tableStyleId>{E27665BA-8202-44FC-AD62-C9F0E3EA811A}</a:tableStyleId>
              </a:tblPr>
              <a:tblGrid>
                <a:gridCol w="1884908">
                  <a:extLst>
                    <a:ext uri="{9D8B030D-6E8A-4147-A177-3AD203B41FA5}">
                      <a16:colId xmlns:a16="http://schemas.microsoft.com/office/drawing/2014/main" val="20000"/>
                    </a:ext>
                  </a:extLst>
                </a:gridCol>
                <a:gridCol w="1884908">
                  <a:extLst>
                    <a:ext uri="{9D8B030D-6E8A-4147-A177-3AD203B41FA5}">
                      <a16:colId xmlns:a16="http://schemas.microsoft.com/office/drawing/2014/main" val="20001"/>
                    </a:ext>
                  </a:extLst>
                </a:gridCol>
                <a:gridCol w="1884908">
                  <a:extLst>
                    <a:ext uri="{9D8B030D-6E8A-4147-A177-3AD203B41FA5}">
                      <a16:colId xmlns:a16="http://schemas.microsoft.com/office/drawing/2014/main" val="20002"/>
                    </a:ext>
                  </a:extLst>
                </a:gridCol>
                <a:gridCol w="1884908">
                  <a:extLst>
                    <a:ext uri="{9D8B030D-6E8A-4147-A177-3AD203B41FA5}">
                      <a16:colId xmlns:a16="http://schemas.microsoft.com/office/drawing/2014/main" val="20003"/>
                    </a:ext>
                  </a:extLst>
                </a:gridCol>
              </a:tblGrid>
              <a:tr h="481253">
                <a:tc>
                  <a:txBody>
                    <a:bodyPr/>
                    <a:lstStyle/>
                    <a:p>
                      <a:pPr marL="0" lvl="0" indent="0" algn="l" rtl="0">
                        <a:spcBef>
                          <a:spcPts val="0"/>
                        </a:spcBef>
                        <a:spcAft>
                          <a:spcPts val="0"/>
                        </a:spcAft>
                        <a:buNone/>
                      </a:pPr>
                      <a:endParaRPr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4">
                        <a:lumMod val="25000"/>
                      </a:schemeClr>
                    </a:solidFill>
                  </a:tcPr>
                </a:tc>
                <a:tc>
                  <a:txBody>
                    <a:bodyPr/>
                    <a:lstStyle/>
                    <a:p>
                      <a:pPr marL="0" lvl="0" indent="0" algn="ctr" rtl="0">
                        <a:spcBef>
                          <a:spcPts val="0"/>
                        </a:spcBef>
                        <a:spcAft>
                          <a:spcPts val="0"/>
                        </a:spcAft>
                        <a:buNone/>
                      </a:pPr>
                      <a:r>
                        <a:rPr lang="en" sz="2800" b="1" dirty="0">
                          <a:solidFill>
                            <a:srgbClr val="3F5378"/>
                          </a:solidFill>
                          <a:latin typeface="Roboto Condensed"/>
                          <a:ea typeface="Roboto Condensed"/>
                          <a:cs typeface="Roboto Condensed"/>
                          <a:sym typeface="Roboto Condensed"/>
                        </a:rPr>
                        <a:t>2019</a:t>
                      </a:r>
                      <a:endParaRPr sz="28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800" b="1" dirty="0">
                          <a:solidFill>
                            <a:srgbClr val="3F5378"/>
                          </a:solidFill>
                          <a:latin typeface="Roboto Condensed"/>
                          <a:ea typeface="Roboto Condensed"/>
                          <a:cs typeface="Roboto Condensed"/>
                          <a:sym typeface="Roboto Condensed"/>
                        </a:rPr>
                        <a:t>2020</a:t>
                      </a:r>
                      <a:endParaRPr sz="28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800" b="1" dirty="0">
                          <a:solidFill>
                            <a:srgbClr val="3F5378"/>
                          </a:solidFill>
                          <a:latin typeface="Roboto Condensed"/>
                          <a:ea typeface="Roboto Condensed"/>
                          <a:cs typeface="Roboto Condensed"/>
                          <a:sym typeface="Roboto Condensed"/>
                        </a:rPr>
                        <a:t>2021</a:t>
                      </a:r>
                      <a:endParaRPr sz="28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481253">
                <a:tc>
                  <a:txBody>
                    <a:bodyPr/>
                    <a:lstStyle/>
                    <a:p>
                      <a:pPr marL="0" lvl="0" indent="0" algn="ctr" rtl="0">
                        <a:spcBef>
                          <a:spcPts val="0"/>
                        </a:spcBef>
                        <a:spcAft>
                          <a:spcPts val="0"/>
                        </a:spcAft>
                        <a:buNone/>
                      </a:pPr>
                      <a:r>
                        <a:rPr lang="en" sz="2400" b="1" dirty="0">
                          <a:solidFill>
                            <a:srgbClr val="3F5378"/>
                          </a:solidFill>
                          <a:latin typeface="Roboto Condensed"/>
                          <a:ea typeface="Roboto Condensed"/>
                          <a:cs typeface="Roboto Condensed"/>
                          <a:sym typeface="Roboto Condensed"/>
                        </a:rPr>
                        <a:t>Marlington</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0" dirty="0">
                          <a:solidFill>
                            <a:schemeClr val="accent4"/>
                          </a:solidFill>
                          <a:latin typeface="Roboto Condensed"/>
                          <a:ea typeface="Roboto Condensed"/>
                          <a:cs typeface="Roboto Condensed"/>
                          <a:sym typeface="Roboto Condensed"/>
                        </a:rPr>
                        <a:t>22</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1" i="0" dirty="0">
                          <a:solidFill>
                            <a:schemeClr val="accent1"/>
                          </a:solidFill>
                          <a:latin typeface="Roboto Condensed"/>
                          <a:ea typeface="Roboto Condensed"/>
                          <a:cs typeface="Roboto Condensed"/>
                          <a:sym typeface="Roboto Condensed"/>
                        </a:rPr>
                        <a:t>25</a:t>
                      </a:r>
                      <a:endParaRPr sz="2400" b="1" i="0" dirty="0">
                        <a:solidFill>
                          <a:schemeClr val="accent1"/>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chemeClr val="accent4"/>
                          </a:solidFill>
                          <a:latin typeface="Roboto Condensed"/>
                          <a:ea typeface="Roboto Condensed"/>
                          <a:cs typeface="Roboto Condensed"/>
                          <a:sym typeface="Roboto Condensed"/>
                        </a:rPr>
                        <a:t>0</a:t>
                      </a: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10001"/>
                  </a:ext>
                </a:extLst>
              </a:tr>
              <a:tr h="481253">
                <a:tc>
                  <a:txBody>
                    <a:bodyPr/>
                    <a:lstStyle/>
                    <a:p>
                      <a:pPr marL="0" lvl="0" indent="0" algn="ctr" rtl="0">
                        <a:spcBef>
                          <a:spcPts val="0"/>
                        </a:spcBef>
                        <a:spcAft>
                          <a:spcPts val="0"/>
                        </a:spcAft>
                        <a:buNone/>
                      </a:pPr>
                      <a:r>
                        <a:rPr lang="en-US" sz="2400" b="1" dirty="0">
                          <a:solidFill>
                            <a:srgbClr val="3F5378"/>
                          </a:solidFill>
                          <a:latin typeface="Roboto Condensed"/>
                          <a:ea typeface="Roboto Condensed"/>
                          <a:cs typeface="Roboto Condensed"/>
                          <a:sym typeface="Roboto Condensed"/>
                        </a:rPr>
                        <a:t>Old Fort</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400" b="0" dirty="0">
                          <a:solidFill>
                            <a:schemeClr val="accent4"/>
                          </a:solidFill>
                          <a:latin typeface="Roboto Condensed"/>
                          <a:ea typeface="Roboto Condensed"/>
                          <a:cs typeface="Roboto Condensed"/>
                          <a:sym typeface="Roboto Condensed"/>
                        </a:rPr>
                        <a:t>22</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lgn="ctr">
                      <a:solidFill>
                        <a:srgbClr val="FFFFFF"/>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1" i="0" u="none" strike="noStrike" kern="0" cap="none" spc="0" normalizeH="0" baseline="0" noProof="0" dirty="0">
                          <a:ln>
                            <a:noFill/>
                          </a:ln>
                          <a:solidFill>
                            <a:schemeClr val="accent1"/>
                          </a:solidFill>
                          <a:effectLst/>
                          <a:uLnTx/>
                          <a:uFillTx/>
                          <a:latin typeface="Roboto Condensed"/>
                          <a:ea typeface="Roboto Condensed"/>
                          <a:cs typeface="Roboto Condensed"/>
                          <a:sym typeface="Roboto Condensed"/>
                        </a:rPr>
                        <a:t>50</a:t>
                      </a:r>
                      <a:endParaRPr sz="2400" b="1" i="0" dirty="0">
                        <a:solidFill>
                          <a:schemeClr val="accent1"/>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chemeClr val="accent4"/>
                          </a:solidFill>
                          <a:latin typeface="Roboto Condensed"/>
                          <a:ea typeface="Roboto Condensed"/>
                          <a:cs typeface="Roboto Condensed"/>
                          <a:sym typeface="Roboto Condensed"/>
                        </a:rPr>
                        <a:t>0</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123396650"/>
                  </a:ext>
                </a:extLst>
              </a:tr>
              <a:tr h="481253">
                <a:tc>
                  <a:txBody>
                    <a:bodyPr/>
                    <a:lstStyle/>
                    <a:p>
                      <a:pPr marL="0" lvl="0" indent="0" algn="ctr" rtl="0">
                        <a:spcBef>
                          <a:spcPts val="0"/>
                        </a:spcBef>
                        <a:spcAft>
                          <a:spcPts val="0"/>
                        </a:spcAft>
                        <a:buNone/>
                      </a:pPr>
                      <a:r>
                        <a:rPr lang="en-US" sz="2400" b="1" dirty="0">
                          <a:solidFill>
                            <a:srgbClr val="3F5378"/>
                          </a:solidFill>
                          <a:latin typeface="Roboto Condensed"/>
                          <a:ea typeface="Roboto Condensed"/>
                          <a:cs typeface="Roboto Condensed"/>
                          <a:sym typeface="Roboto Condensed"/>
                        </a:rPr>
                        <a:t>Putnam Co.</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400" b="0" dirty="0">
                          <a:solidFill>
                            <a:schemeClr val="accent4"/>
                          </a:solidFill>
                          <a:latin typeface="Roboto Condensed"/>
                          <a:ea typeface="Roboto Condensed"/>
                          <a:cs typeface="Roboto Condensed"/>
                          <a:sym typeface="Roboto Condensed"/>
                        </a:rPr>
                        <a:t>18</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lgn="ctr">
                      <a:solidFill>
                        <a:srgbClr val="FFFFFF"/>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1" i="0" u="none" strike="noStrike" kern="0" cap="none" spc="0" normalizeH="0" baseline="0" noProof="0" dirty="0">
                          <a:ln>
                            <a:noFill/>
                          </a:ln>
                          <a:solidFill>
                            <a:schemeClr val="accent1"/>
                          </a:solidFill>
                          <a:effectLst/>
                          <a:uLnTx/>
                          <a:uFillTx/>
                          <a:latin typeface="Roboto Condensed"/>
                          <a:ea typeface="Roboto Condensed"/>
                          <a:cs typeface="Roboto Condensed"/>
                          <a:sym typeface="Roboto Condensed"/>
                        </a:rPr>
                        <a:t>69</a:t>
                      </a:r>
                      <a:endParaRPr sz="2400" b="1" i="0" dirty="0">
                        <a:solidFill>
                          <a:schemeClr val="accent1"/>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chemeClr val="accent4"/>
                          </a:solidFill>
                          <a:latin typeface="Roboto Condensed"/>
                          <a:ea typeface="Roboto Condensed"/>
                          <a:cs typeface="Roboto Condensed"/>
                          <a:sym typeface="Roboto Condensed"/>
                        </a:rPr>
                        <a:t>45</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505831819"/>
                  </a:ext>
                </a:extLst>
              </a:tr>
              <a:tr h="481253">
                <a:tc>
                  <a:txBody>
                    <a:bodyPr/>
                    <a:lstStyle/>
                    <a:p>
                      <a:pPr marL="0" lvl="0" indent="0" algn="ctr" rtl="0">
                        <a:spcBef>
                          <a:spcPts val="0"/>
                        </a:spcBef>
                        <a:spcAft>
                          <a:spcPts val="0"/>
                        </a:spcAft>
                        <a:buNone/>
                      </a:pPr>
                      <a:r>
                        <a:rPr lang="en" sz="2400" b="1" dirty="0">
                          <a:solidFill>
                            <a:srgbClr val="3F5378"/>
                          </a:solidFill>
                          <a:latin typeface="Roboto Condensed"/>
                          <a:ea typeface="Roboto Condensed"/>
                          <a:cs typeface="Roboto Condensed"/>
                          <a:sym typeface="Roboto Condensed"/>
                        </a:rPr>
                        <a:t>Tecumseh</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lgn="ctr">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0" dirty="0">
                          <a:solidFill>
                            <a:schemeClr val="accent4"/>
                          </a:solidFill>
                          <a:latin typeface="Roboto Condensed"/>
                          <a:ea typeface="Roboto Condensed"/>
                          <a:cs typeface="Roboto Condensed"/>
                          <a:sym typeface="Roboto Condensed"/>
                        </a:rPr>
                        <a:t>11</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lgn="ctr">
                      <a:solidFill>
                        <a:srgbClr val="FFFFFF"/>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1" i="0" u="none" strike="noStrike" kern="0" cap="none" spc="0" normalizeH="0" baseline="0" noProof="0" dirty="0">
                          <a:ln>
                            <a:noFill/>
                          </a:ln>
                          <a:solidFill>
                            <a:schemeClr val="accent1"/>
                          </a:solidFill>
                          <a:effectLst/>
                          <a:uLnTx/>
                          <a:uFillTx/>
                          <a:latin typeface="Roboto Condensed"/>
                          <a:ea typeface="Roboto Condensed"/>
                          <a:cs typeface="Roboto Condensed"/>
                          <a:sym typeface="Roboto Condensed"/>
                        </a:rPr>
                        <a:t>15</a:t>
                      </a:r>
                      <a:endParaRPr sz="2400" b="1" i="0" dirty="0">
                        <a:solidFill>
                          <a:schemeClr val="accent1"/>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chemeClr val="accent4"/>
                          </a:solidFill>
                          <a:latin typeface="Roboto Condensed"/>
                          <a:ea typeface="Roboto Condensed"/>
                          <a:cs typeface="Roboto Condensed"/>
                          <a:sym typeface="Roboto Condensed"/>
                        </a:rPr>
                        <a:t>0</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lgn="ctr">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extLst>
                  <a:ext uri="{0D108BD9-81ED-4DB2-BD59-A6C34878D82A}">
                    <a16:rowId xmlns:a16="http://schemas.microsoft.com/office/drawing/2014/main" val="10002"/>
                  </a:ext>
                </a:extLst>
              </a:tr>
              <a:tr h="481253">
                <a:tc>
                  <a:txBody>
                    <a:bodyPr/>
                    <a:lstStyle/>
                    <a:p>
                      <a:pPr marL="0" lvl="0" indent="0" algn="ctr" rtl="0">
                        <a:spcBef>
                          <a:spcPts val="0"/>
                        </a:spcBef>
                        <a:spcAft>
                          <a:spcPts val="0"/>
                        </a:spcAft>
                        <a:buNone/>
                      </a:pPr>
                      <a:r>
                        <a:rPr lang="en" sz="2400" b="1" dirty="0">
                          <a:solidFill>
                            <a:srgbClr val="3F5378"/>
                          </a:solidFill>
                          <a:latin typeface="Roboto Condensed"/>
                          <a:ea typeface="Roboto Condensed"/>
                          <a:cs typeface="Roboto Condensed"/>
                          <a:sym typeface="Roboto Condensed"/>
                        </a:rPr>
                        <a:t>Willard</a:t>
                      </a:r>
                      <a:endParaRPr sz="24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0" dirty="0">
                          <a:solidFill>
                            <a:schemeClr val="accent4"/>
                          </a:solidFill>
                          <a:latin typeface="Roboto Condensed"/>
                          <a:ea typeface="Roboto Condensed"/>
                          <a:cs typeface="Roboto Condensed"/>
                          <a:sym typeface="Roboto Condensed"/>
                        </a:rPr>
                        <a:t>25</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kumimoji="0" lang="en" sz="2400" b="1" i="0" u="none" strike="noStrike" kern="0" cap="none" spc="0" normalizeH="0" baseline="0" noProof="0" dirty="0">
                          <a:ln>
                            <a:noFill/>
                          </a:ln>
                          <a:solidFill>
                            <a:schemeClr val="accent1"/>
                          </a:solidFill>
                          <a:effectLst/>
                          <a:uLnTx/>
                          <a:uFillTx/>
                          <a:latin typeface="Roboto Condensed"/>
                          <a:ea typeface="Roboto Condensed"/>
                          <a:cs typeface="Roboto Condensed"/>
                          <a:sym typeface="Roboto Condensed"/>
                        </a:rPr>
                        <a:t>35</a:t>
                      </a:r>
                      <a:endParaRPr sz="2400" b="1" i="0" dirty="0">
                        <a:solidFill>
                          <a:schemeClr val="accent1"/>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chemeClr val="accent4"/>
                          </a:solidFill>
                          <a:latin typeface="Roboto Condensed"/>
                          <a:ea typeface="Roboto Condensed"/>
                          <a:cs typeface="Roboto Condensed"/>
                          <a:sym typeface="Roboto Condensed"/>
                        </a:rPr>
                        <a:t>66</a:t>
                      </a:r>
                      <a:endParaRPr sz="2400" b="0" dirty="0">
                        <a:solidFill>
                          <a:schemeClr val="accent4"/>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671553" y="392575"/>
            <a:ext cx="5898313"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Online IPT Testing - Summer 2022</a:t>
            </a:r>
            <a:endParaRPr sz="3200" dirty="0"/>
          </a:p>
        </p:txBody>
      </p:sp>
      <p:sp>
        <p:nvSpPr>
          <p:cNvPr id="190" name="Google Shape;190;p12"/>
          <p:cNvSpPr txBox="1">
            <a:spLocks noGrp="1"/>
          </p:cNvSpPr>
          <p:nvPr>
            <p:ph type="body" idx="2"/>
          </p:nvPr>
        </p:nvSpPr>
        <p:spPr>
          <a:xfrm>
            <a:off x="4584855" y="1321387"/>
            <a:ext cx="4522147" cy="217893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400" b="1" dirty="0">
                <a:solidFill>
                  <a:schemeClr val="accent5"/>
                </a:solidFill>
              </a:rPr>
              <a:t>Reading &amp; Writing Assessment... (Optional)</a:t>
            </a:r>
          </a:p>
          <a:p>
            <a:pPr marL="0" lvl="0" indent="0" algn="l" rtl="0">
              <a:spcBef>
                <a:spcPts val="600"/>
              </a:spcBef>
              <a:spcAft>
                <a:spcPts val="0"/>
              </a:spcAft>
              <a:buClr>
                <a:schemeClr val="dk1"/>
              </a:buClr>
              <a:buSzPts val="1100"/>
              <a:buFont typeface="Arial"/>
              <a:buNone/>
            </a:pPr>
            <a:r>
              <a:rPr lang="en" dirty="0"/>
              <a:t>Teachers are welcome to assess their students’ reading level or if they w</a:t>
            </a:r>
            <a:r>
              <a:rPr lang="en-US" dirty="0"/>
              <a:t>an</a:t>
            </a:r>
            <a:r>
              <a:rPr lang="en" dirty="0"/>
              <a:t>t to see a sample of their writing .</a:t>
            </a:r>
            <a:endParaRPr dirty="0"/>
          </a:p>
        </p:txBody>
      </p:sp>
      <p:sp>
        <p:nvSpPr>
          <p:cNvPr id="191" name="Google Shape;191;p12"/>
          <p:cNvSpPr txBox="1">
            <a:spLocks noGrp="1"/>
          </p:cNvSpPr>
          <p:nvPr>
            <p:ph type="body" idx="2"/>
          </p:nvPr>
        </p:nvSpPr>
        <p:spPr>
          <a:xfrm>
            <a:off x="4808592" y="3369852"/>
            <a:ext cx="4086025" cy="962783"/>
          </a:xfrm>
          <a:prstGeom prst="rect">
            <a:avLst/>
          </a:prstGeom>
          <a:solidFill>
            <a:schemeClr val="accent4">
              <a:lumMod val="50000"/>
            </a:schemeClr>
          </a:solidFill>
          <a:effectLst>
            <a:softEdge rad="75567"/>
          </a:effectLst>
        </p:spPr>
        <p:txBody>
          <a:bodyPr spcFirstLastPara="1" wrap="square" lIns="91425" tIns="91425" rIns="91425" bIns="91425" anchor="ctr" anchorCtr="0">
            <a:noAutofit/>
          </a:bodyPr>
          <a:lstStyle/>
          <a:p>
            <a:pPr marL="0" lvl="0" indent="0" algn="ctr">
              <a:spcBef>
                <a:spcPts val="0"/>
              </a:spcBef>
              <a:buNone/>
            </a:pPr>
            <a:r>
              <a:rPr lang="en" sz="1800" b="1" i="1" dirty="0">
                <a:solidFill>
                  <a:schemeClr val="bg1"/>
                </a:solidFill>
              </a:rPr>
              <a:t>*You are welcome to use your </a:t>
            </a:r>
            <a:r>
              <a:rPr lang="en" sz="1800" b="1" i="1" dirty="0">
                <a:solidFill>
                  <a:schemeClr val="accent5"/>
                </a:solidFill>
              </a:rPr>
              <a:t>OELPA</a:t>
            </a:r>
            <a:r>
              <a:rPr lang="en" sz="1800" b="1" i="1" dirty="0">
                <a:solidFill>
                  <a:schemeClr val="bg1"/>
                </a:solidFill>
              </a:rPr>
              <a:t> data </a:t>
            </a:r>
          </a:p>
          <a:p>
            <a:pPr marL="0" lvl="0" indent="0" algn="ctr">
              <a:spcBef>
                <a:spcPts val="0"/>
              </a:spcBef>
              <a:buNone/>
            </a:pPr>
            <a:r>
              <a:rPr lang="en" sz="1800" b="1" i="1" dirty="0">
                <a:solidFill>
                  <a:schemeClr val="bg1"/>
                </a:solidFill>
              </a:rPr>
              <a:t>to identify LEP students instead of the IPT</a:t>
            </a:r>
            <a:endParaRPr sz="1000" b="1" i="1" dirty="0">
              <a:solidFill>
                <a:srgbClr val="3F5378"/>
              </a:solidFill>
            </a:endParaRPr>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193" name="Google Shape;193;p12"/>
          <p:cNvSpPr txBox="1">
            <a:spLocks noGrp="1"/>
          </p:cNvSpPr>
          <p:nvPr>
            <p:ph type="body" idx="1"/>
          </p:nvPr>
        </p:nvSpPr>
        <p:spPr>
          <a:xfrm>
            <a:off x="387310" y="1321386"/>
            <a:ext cx="3846415" cy="369231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400" b="1" dirty="0">
                <a:solidFill>
                  <a:schemeClr val="accent5"/>
                </a:solidFill>
              </a:rPr>
              <a:t>ORAL Assessment... (Required)</a:t>
            </a:r>
          </a:p>
          <a:p>
            <a:pPr marL="0" lvl="0" indent="0" algn="l" rtl="0">
              <a:spcBef>
                <a:spcPts val="600"/>
              </a:spcBef>
              <a:spcAft>
                <a:spcPts val="0"/>
              </a:spcAft>
              <a:buClr>
                <a:schemeClr val="dk1"/>
              </a:buClr>
              <a:buSzPts val="1100"/>
              <a:buFont typeface="Arial"/>
              <a:buNone/>
            </a:pPr>
            <a:r>
              <a:rPr lang="en" dirty="0"/>
              <a:t>Used for identifying LEP students. This is a minimum data element that </a:t>
            </a:r>
            <a:r>
              <a:rPr lang="en" dirty="0" err="1"/>
              <a:t>USDoE</a:t>
            </a:r>
            <a:r>
              <a:rPr lang="en" dirty="0"/>
              <a:t> expects all states to collect. </a:t>
            </a:r>
          </a:p>
          <a:p>
            <a:pPr marL="0" lvl="0" indent="0" algn="l" rtl="0">
              <a:lnSpc>
                <a:spcPts val="1000"/>
              </a:lnSpc>
              <a:spcBef>
                <a:spcPts val="600"/>
              </a:spcBef>
              <a:spcAft>
                <a:spcPts val="0"/>
              </a:spcAft>
              <a:buClr>
                <a:schemeClr val="dk1"/>
              </a:buClr>
              <a:buSzPts val="1100"/>
              <a:buFont typeface="Arial"/>
              <a:buNone/>
            </a:pPr>
            <a:endParaRPr lang="en" dirty="0"/>
          </a:p>
          <a:p>
            <a:pPr marL="0" lvl="0" indent="0" algn="l" rtl="0">
              <a:spcBef>
                <a:spcPts val="600"/>
              </a:spcBef>
              <a:spcAft>
                <a:spcPts val="0"/>
              </a:spcAft>
              <a:buClr>
                <a:schemeClr val="dk1"/>
              </a:buClr>
              <a:buSzPts val="1100"/>
              <a:buFont typeface="Arial"/>
              <a:buNone/>
            </a:pPr>
            <a:r>
              <a:rPr lang="en" dirty="0"/>
              <a:t>Teachers are only required to pre-test on the student’s first day of attendance. No need to post-test at the end of the summer program.</a:t>
            </a:r>
            <a:endParaRPr dirty="0"/>
          </a:p>
          <a:p>
            <a:pPr marL="0" lvl="0" indent="0" algn="l" rtl="0">
              <a:spcBef>
                <a:spcPts val="600"/>
              </a:spcBef>
              <a:spcAft>
                <a:spcPts val="0"/>
              </a:spcAft>
              <a:buClr>
                <a:schemeClr val="dk1"/>
              </a:buClr>
              <a:buSzPts val="1100"/>
              <a:buFont typeface="Arial"/>
              <a:buNone/>
            </a:pPr>
            <a:endParaRPr sz="1200" dirty="0"/>
          </a:p>
          <a:p>
            <a:pPr marL="0" lvl="0" indent="0" algn="l" rtl="0">
              <a:spcBef>
                <a:spcPts val="600"/>
              </a:spcBef>
              <a:spcAft>
                <a:spcPts val="0"/>
              </a:spcAft>
              <a:buClr>
                <a:schemeClr val="dk1"/>
              </a:buClr>
              <a:buSzPts val="1100"/>
              <a:buFont typeface="Arial"/>
              <a:buNone/>
            </a:pPr>
            <a:endParaRPr sz="1200" dirty="0"/>
          </a:p>
          <a:p>
            <a:pPr marL="0" lvl="0" indent="0" algn="l" rtl="0">
              <a:spcBef>
                <a:spcPts val="600"/>
              </a:spcBef>
              <a:spcAft>
                <a:spcPts val="1000"/>
              </a:spcAft>
              <a:buNone/>
            </a:pPr>
            <a:endParaRPr dirty="0"/>
          </a:p>
        </p:txBody>
      </p:sp>
      <p:grpSp>
        <p:nvGrpSpPr>
          <p:cNvPr id="194" name="Google Shape;194;p12"/>
          <p:cNvGrpSpPr/>
          <p:nvPr/>
        </p:nvGrpSpPr>
        <p:grpSpPr>
          <a:xfrm>
            <a:off x="293683" y="574116"/>
            <a:ext cx="309041" cy="403123"/>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6118B433-2B64-0843-98C7-C4661495BF77}"/>
              </a:ext>
            </a:extLst>
          </p:cNvPr>
          <p:cNvPicPr>
            <a:picLocks noChangeAspect="1"/>
          </p:cNvPicPr>
          <p:nvPr/>
        </p:nvPicPr>
        <p:blipFill>
          <a:blip r:embed="rId3"/>
          <a:stretch>
            <a:fillRect/>
          </a:stretch>
        </p:blipFill>
        <p:spPr>
          <a:xfrm>
            <a:off x="7214462" y="38444"/>
            <a:ext cx="1680156" cy="13970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Summer </a:t>
            </a:r>
            <a:r>
              <a:rPr lang="en" sz="3200" dirty="0" err="1"/>
              <a:t>iReady</a:t>
            </a:r>
            <a:endParaRPr sz="3200" dirty="0"/>
          </a:p>
        </p:txBody>
      </p:sp>
      <p:sp>
        <p:nvSpPr>
          <p:cNvPr id="237" name="Google Shape;237;p16"/>
          <p:cNvSpPr txBox="1">
            <a:spLocks noGrp="1"/>
          </p:cNvSpPr>
          <p:nvPr>
            <p:ph type="body" idx="1"/>
          </p:nvPr>
        </p:nvSpPr>
        <p:spPr>
          <a:xfrm>
            <a:off x="70780" y="1385496"/>
            <a:ext cx="8429408" cy="381615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dirty="0"/>
              <a:t>All summer MEP projects will continue to use </a:t>
            </a:r>
            <a:r>
              <a:rPr lang="en" i="1" dirty="0" err="1"/>
              <a:t>iReady</a:t>
            </a:r>
            <a:endParaRPr i="1" dirty="0"/>
          </a:p>
          <a:p>
            <a:pPr marL="457200" lvl="0" indent="-381000" algn="l" rtl="0">
              <a:spcBef>
                <a:spcPts val="1000"/>
              </a:spcBef>
              <a:spcAft>
                <a:spcPts val="0"/>
              </a:spcAft>
              <a:buSzPts val="2400"/>
              <a:buChar char="▰"/>
            </a:pPr>
            <a:r>
              <a:rPr lang="en-US" dirty="0"/>
              <a:t>The quality lessons in </a:t>
            </a:r>
            <a:r>
              <a:rPr lang="en-US" b="1" u="sng" dirty="0">
                <a:solidFill>
                  <a:schemeClr val="accent5"/>
                </a:solidFill>
              </a:rPr>
              <a:t>Reading</a:t>
            </a:r>
            <a:r>
              <a:rPr lang="en-US" dirty="0"/>
              <a:t> &amp; </a:t>
            </a:r>
            <a:r>
              <a:rPr lang="en-US" b="1" u="sng" dirty="0">
                <a:solidFill>
                  <a:schemeClr val="accent5"/>
                </a:solidFill>
              </a:rPr>
              <a:t>Math</a:t>
            </a:r>
          </a:p>
          <a:p>
            <a:pPr marL="457200" lvl="0" indent="-381000" algn="l" rtl="0">
              <a:spcBef>
                <a:spcPts val="1000"/>
              </a:spcBef>
              <a:spcAft>
                <a:spcPts val="0"/>
              </a:spcAft>
              <a:buSzPts val="2400"/>
              <a:buChar char="▰"/>
            </a:pPr>
            <a:r>
              <a:rPr lang="en-US" dirty="0"/>
              <a:t>Provides </a:t>
            </a:r>
            <a:r>
              <a:rPr lang="en" dirty="0"/>
              <a:t>the progress monitoring data we need to show growth in the programs</a:t>
            </a:r>
          </a:p>
          <a:p>
            <a:pPr marL="457200" lvl="0" indent="-381000" algn="l" rtl="0">
              <a:spcBef>
                <a:spcPts val="1000"/>
              </a:spcBef>
              <a:spcAft>
                <a:spcPts val="0"/>
              </a:spcAft>
              <a:buSzPts val="2400"/>
              <a:buChar char="▰"/>
            </a:pPr>
            <a:r>
              <a:rPr lang="en" dirty="0"/>
              <a:t>We will require a new list of teachers from your summer program</a:t>
            </a:r>
            <a:endParaRPr dirty="0"/>
          </a:p>
          <a:p>
            <a:pPr marL="0" lvl="0" indent="0" algn="ctr">
              <a:spcBef>
                <a:spcPts val="1000"/>
              </a:spcBef>
              <a:spcAft>
                <a:spcPts val="1000"/>
              </a:spcAft>
              <a:buNone/>
            </a:pPr>
            <a:endParaRPr lang="en" i="1" dirty="0"/>
          </a:p>
          <a:p>
            <a:pPr marL="0" lvl="0" indent="0" algn="ctr">
              <a:spcBef>
                <a:spcPts val="1000"/>
              </a:spcBef>
              <a:spcAft>
                <a:spcPts val="1000"/>
              </a:spcAft>
              <a:buNone/>
            </a:pPr>
            <a:r>
              <a:rPr lang="en" sz="2000" b="1" i="1" dirty="0" err="1"/>
              <a:t>iReady</a:t>
            </a:r>
            <a:r>
              <a:rPr lang="en" sz="2000" b="1" dirty="0"/>
              <a:t> is not a curriculum, it is a </a:t>
            </a:r>
            <a:r>
              <a:rPr lang="en" sz="2000" b="1" dirty="0">
                <a:highlight>
                  <a:srgbClr val="C7D3E6"/>
                </a:highlight>
              </a:rPr>
              <a:t>supplemental tool</a:t>
            </a:r>
            <a:r>
              <a:rPr lang="en" sz="2000" b="1" dirty="0"/>
              <a:t> for teachers </a:t>
            </a:r>
            <a:endParaRPr sz="2000" b="1"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744FA18-3E46-B945-9DE0-B79B35A7D10A}"/>
              </a:ext>
            </a:extLst>
          </p:cNvPr>
          <p:cNvPicPr>
            <a:picLocks noChangeAspect="1"/>
          </p:cNvPicPr>
          <p:nvPr/>
        </p:nvPicPr>
        <p:blipFill>
          <a:blip r:embed="rId3"/>
          <a:stretch>
            <a:fillRect/>
          </a:stretch>
        </p:blipFill>
        <p:spPr>
          <a:xfrm>
            <a:off x="6778496" y="682533"/>
            <a:ext cx="2225629" cy="5779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Parent Involvement</a:t>
            </a:r>
            <a:endParaRPr sz="3200" dirty="0"/>
          </a:p>
        </p:txBody>
      </p:sp>
      <p:sp>
        <p:nvSpPr>
          <p:cNvPr id="237" name="Google Shape;237;p16"/>
          <p:cNvSpPr txBox="1">
            <a:spLocks noGrp="1"/>
          </p:cNvSpPr>
          <p:nvPr>
            <p:ph type="body" idx="1"/>
          </p:nvPr>
        </p:nvSpPr>
        <p:spPr>
          <a:xfrm>
            <a:off x="814274" y="1327349"/>
            <a:ext cx="7461821" cy="3423575"/>
          </a:xfrm>
          <a:prstGeom prst="rect">
            <a:avLst/>
          </a:prstGeom>
        </p:spPr>
        <p:txBody>
          <a:bodyPr spcFirstLastPara="1" wrap="square" lIns="91425" tIns="91425" rIns="91425" bIns="91425" anchor="ctr" anchorCtr="0">
            <a:noAutofit/>
          </a:bodyPr>
          <a:lstStyle/>
          <a:p>
            <a:pPr marL="457200" lvl="0" indent="-381000" algn="l" rtl="0">
              <a:spcBef>
                <a:spcPts val="0"/>
              </a:spcBef>
              <a:spcAft>
                <a:spcPts val="0"/>
              </a:spcAft>
              <a:buSzPts val="2400"/>
              <a:buChar char="▰"/>
            </a:pPr>
            <a:r>
              <a:rPr lang="en-US" sz="2800" b="1" dirty="0"/>
              <a:t>Guest Speaker</a:t>
            </a:r>
            <a:endParaRPr sz="2800" b="1" dirty="0"/>
          </a:p>
          <a:p>
            <a:pPr marL="457200" lvl="0" indent="-381000" algn="l" rtl="0">
              <a:spcBef>
                <a:spcPts val="1000"/>
              </a:spcBef>
              <a:spcAft>
                <a:spcPts val="0"/>
              </a:spcAft>
              <a:buSzPts val="2400"/>
              <a:buChar char="▰"/>
            </a:pPr>
            <a:r>
              <a:rPr lang="en-US" sz="2800" b="1" dirty="0"/>
              <a:t>Nutritional Program</a:t>
            </a:r>
            <a:endParaRPr sz="2800" b="1" dirty="0"/>
          </a:p>
          <a:p>
            <a:pPr marL="457200" lvl="0" indent="-381000" algn="l" rtl="0">
              <a:spcBef>
                <a:spcPts val="1000"/>
              </a:spcBef>
              <a:spcAft>
                <a:spcPts val="0"/>
              </a:spcAft>
              <a:buSzPts val="2400"/>
              <a:buChar char="▰"/>
            </a:pPr>
            <a:r>
              <a:rPr lang="en-US" sz="2800" b="1" dirty="0"/>
              <a:t>Welding Demonstration by your Career Center</a:t>
            </a:r>
          </a:p>
          <a:p>
            <a:pPr marL="457200" lvl="0" indent="-381000" algn="l" rtl="0">
              <a:spcBef>
                <a:spcPts val="1000"/>
              </a:spcBef>
              <a:spcAft>
                <a:spcPts val="0"/>
              </a:spcAft>
              <a:buSzPts val="2400"/>
              <a:buChar char="▰"/>
            </a:pPr>
            <a:r>
              <a:rPr lang="en-US" sz="2800" b="1" dirty="0"/>
              <a:t>Organize an summer Literacy Program</a:t>
            </a:r>
            <a:endParaRPr sz="2800" b="1" dirty="0"/>
          </a:p>
          <a:p>
            <a:pPr marL="0" lvl="0" indent="0">
              <a:spcBef>
                <a:spcPts val="1000"/>
              </a:spcBef>
              <a:spcAft>
                <a:spcPts val="1000"/>
              </a:spcAft>
              <a:buNone/>
            </a:pPr>
            <a:r>
              <a:rPr lang="en" i="1" dirty="0"/>
              <a:t>You could even compensate parents for their </a:t>
            </a:r>
            <a:r>
              <a:rPr lang="en" i="1" dirty="0">
                <a:highlight>
                  <a:srgbClr val="C0C0C0"/>
                </a:highlight>
              </a:rPr>
              <a:t>mileage</a:t>
            </a:r>
            <a:r>
              <a:rPr lang="en" i="1" dirty="0"/>
              <a:t> to the event, offer free </a:t>
            </a:r>
            <a:r>
              <a:rPr lang="en" i="1" dirty="0">
                <a:highlight>
                  <a:srgbClr val="C0C0C0"/>
                </a:highlight>
              </a:rPr>
              <a:t>childcare</a:t>
            </a:r>
            <a:r>
              <a:rPr lang="en" i="1" dirty="0"/>
              <a:t> services during these events, and provide a </a:t>
            </a:r>
            <a:r>
              <a:rPr lang="en" i="1" dirty="0">
                <a:highlight>
                  <a:srgbClr val="C0C0C0"/>
                </a:highlight>
              </a:rPr>
              <a:t>free meal</a:t>
            </a:r>
            <a:r>
              <a:rPr lang="en" i="1" dirty="0"/>
              <a:t>.  </a:t>
            </a:r>
            <a:endParaRPr i="1"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5324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p21"/>
          <p:cNvSpPr txBox="1">
            <a:spLocks noGrp="1"/>
          </p:cNvSpPr>
          <p:nvPr>
            <p:ph type="title" idx="4294967295"/>
          </p:nvPr>
        </p:nvSpPr>
        <p:spPr>
          <a:xfrm>
            <a:off x="2069024" y="1576949"/>
            <a:ext cx="4803826" cy="17396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dirty="0"/>
              <a:t>Parent Involvement?</a:t>
            </a:r>
            <a:endParaRPr b="0" dirty="0"/>
          </a:p>
          <a:p>
            <a:pPr marL="0" lvl="0" indent="0" algn="ctr" rtl="0">
              <a:spcBef>
                <a:spcPts val="0"/>
              </a:spcBef>
              <a:spcAft>
                <a:spcPts val="0"/>
              </a:spcAft>
              <a:buNone/>
            </a:pPr>
            <a:r>
              <a:rPr lang="en" sz="3200" dirty="0"/>
              <a:t>BIG IDEAS</a:t>
            </a:r>
            <a:endParaRPr sz="3200" dirty="0"/>
          </a:p>
        </p:txBody>
      </p:sp>
      <p:sp>
        <p:nvSpPr>
          <p:cNvPr id="315" name="Google Shape;315;p2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4" y="392575"/>
            <a:ext cx="6985955"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More Parent Involvement Ideas...</a:t>
            </a:r>
            <a:endParaRPr sz="3200" dirty="0"/>
          </a:p>
        </p:txBody>
      </p:sp>
      <p:sp>
        <p:nvSpPr>
          <p:cNvPr id="237" name="Google Shape;237;p16"/>
          <p:cNvSpPr txBox="1">
            <a:spLocks noGrp="1"/>
          </p:cNvSpPr>
          <p:nvPr>
            <p:ph type="body" idx="1"/>
          </p:nvPr>
        </p:nvSpPr>
        <p:spPr>
          <a:xfrm>
            <a:off x="814274" y="1327349"/>
            <a:ext cx="7461821" cy="3423575"/>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800" b="1" dirty="0"/>
              <a:t>Imagination Station</a:t>
            </a:r>
            <a:endParaRPr sz="2800" b="1" dirty="0"/>
          </a:p>
          <a:p>
            <a:pPr marL="457200" lvl="0" indent="-381000" algn="l" rtl="0">
              <a:spcBef>
                <a:spcPts val="1000"/>
              </a:spcBef>
              <a:spcAft>
                <a:spcPts val="0"/>
              </a:spcAft>
              <a:buSzPts val="2400"/>
              <a:buChar char="▰"/>
            </a:pPr>
            <a:r>
              <a:rPr lang="en-US" sz="2800" b="1" dirty="0"/>
              <a:t>Literacy Night</a:t>
            </a:r>
            <a:endParaRPr sz="2800" b="1" dirty="0"/>
          </a:p>
          <a:p>
            <a:pPr marL="457200" lvl="0" indent="-381000" algn="l" rtl="0">
              <a:spcBef>
                <a:spcPts val="1000"/>
              </a:spcBef>
              <a:spcAft>
                <a:spcPts val="0"/>
              </a:spcAft>
              <a:buSzPts val="2400"/>
              <a:buChar char="▰"/>
            </a:pPr>
            <a:r>
              <a:rPr lang="en-US" sz="2800" b="1" dirty="0"/>
              <a:t>VR Sessions with Oculus</a:t>
            </a:r>
          </a:p>
          <a:p>
            <a:pPr marL="457200" lvl="0" indent="-381000" algn="l" rtl="0">
              <a:spcBef>
                <a:spcPts val="1000"/>
              </a:spcBef>
              <a:spcAft>
                <a:spcPts val="0"/>
              </a:spcAft>
              <a:buSzPts val="2400"/>
              <a:buChar char="▰"/>
            </a:pPr>
            <a:r>
              <a:rPr lang="en-US" sz="2800" b="1" dirty="0"/>
              <a:t>First Aid/CPR Training</a:t>
            </a:r>
            <a:endParaRPr sz="2800" b="1"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450;p28">
            <a:extLst>
              <a:ext uri="{FF2B5EF4-FFF2-40B4-BE49-F238E27FC236}">
                <a16:creationId xmlns:a16="http://schemas.microsoft.com/office/drawing/2014/main" id="{4B13F4C1-EEC2-0DF3-C578-FDC7169B5F86}"/>
              </a:ext>
            </a:extLst>
          </p:cNvPr>
          <p:cNvGrpSpPr/>
          <p:nvPr/>
        </p:nvGrpSpPr>
        <p:grpSpPr>
          <a:xfrm>
            <a:off x="5528025" y="2084320"/>
            <a:ext cx="1182742" cy="1240091"/>
            <a:chOff x="5961125" y="1623900"/>
            <a:chExt cx="427450" cy="448175"/>
          </a:xfrm>
        </p:grpSpPr>
        <p:sp>
          <p:nvSpPr>
            <p:cNvPr id="11" name="Google Shape;451;p28">
              <a:extLst>
                <a:ext uri="{FF2B5EF4-FFF2-40B4-BE49-F238E27FC236}">
                  <a16:creationId xmlns:a16="http://schemas.microsoft.com/office/drawing/2014/main" id="{7554A49A-5364-CFFE-4674-EC7F474D0499}"/>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2;p28">
              <a:extLst>
                <a:ext uri="{FF2B5EF4-FFF2-40B4-BE49-F238E27FC236}">
                  <a16:creationId xmlns:a16="http://schemas.microsoft.com/office/drawing/2014/main" id="{32018FA5-2B26-5697-6CCC-B3BEC171D07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3;p28">
              <a:extLst>
                <a:ext uri="{FF2B5EF4-FFF2-40B4-BE49-F238E27FC236}">
                  <a16:creationId xmlns:a16="http://schemas.microsoft.com/office/drawing/2014/main" id="{48F70822-28E0-A8B6-0B18-32AC2F197A9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4;p28">
              <a:extLst>
                <a:ext uri="{FF2B5EF4-FFF2-40B4-BE49-F238E27FC236}">
                  <a16:creationId xmlns:a16="http://schemas.microsoft.com/office/drawing/2014/main" id="{9EDCF525-E0DD-133A-A459-FA1FEC36969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5;p28">
              <a:extLst>
                <a:ext uri="{FF2B5EF4-FFF2-40B4-BE49-F238E27FC236}">
                  <a16:creationId xmlns:a16="http://schemas.microsoft.com/office/drawing/2014/main" id="{846DA304-C711-FCBE-CBD1-7EFF209DE33C}"/>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6;p28">
              <a:extLst>
                <a:ext uri="{FF2B5EF4-FFF2-40B4-BE49-F238E27FC236}">
                  <a16:creationId xmlns:a16="http://schemas.microsoft.com/office/drawing/2014/main" id="{45BEDD72-301D-E601-91AF-C24DC086929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7;p28">
              <a:extLst>
                <a:ext uri="{FF2B5EF4-FFF2-40B4-BE49-F238E27FC236}">
                  <a16:creationId xmlns:a16="http://schemas.microsoft.com/office/drawing/2014/main" id="{CFF5A61E-C507-97AB-F58B-624B4F90956F}"/>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003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June Inservice Dates</a:t>
            </a:r>
            <a:endParaRPr sz="3200" dirty="0"/>
          </a:p>
        </p:txBody>
      </p:sp>
      <p:sp>
        <p:nvSpPr>
          <p:cNvPr id="564" name="Google Shape;564;p3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cxnSp>
        <p:nvCxnSpPr>
          <p:cNvPr id="578" name="Google Shape;578;p37"/>
          <p:cNvCxnSpPr/>
          <p:nvPr/>
        </p:nvCxnSpPr>
        <p:spPr>
          <a:xfrm rot="10800000">
            <a:off x="1184560"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579" name="Google Shape;579;p37"/>
          <p:cNvSpPr txBox="1"/>
          <p:nvPr/>
        </p:nvSpPr>
        <p:spPr>
          <a:xfrm>
            <a:off x="559888" y="1679301"/>
            <a:ext cx="12495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200" b="1" dirty="0">
                <a:solidFill>
                  <a:schemeClr val="dk2"/>
                </a:solidFill>
                <a:latin typeface="Roboto Condensed"/>
                <a:ea typeface="Roboto Condensed"/>
                <a:cs typeface="Roboto Condensed"/>
                <a:sym typeface="Roboto Condensed"/>
              </a:rPr>
              <a:t>TECUMSEH</a:t>
            </a:r>
          </a:p>
          <a:p>
            <a:pPr marL="0" marR="0" lvl="0" indent="0" algn="ctr" rtl="0">
              <a:lnSpc>
                <a:spcPct val="100000"/>
              </a:lnSpc>
              <a:spcBef>
                <a:spcPts val="0"/>
              </a:spcBef>
              <a:spcAft>
                <a:spcPts val="0"/>
              </a:spcAft>
              <a:buNone/>
            </a:pPr>
            <a:r>
              <a:rPr lang="en" sz="900" dirty="0">
                <a:solidFill>
                  <a:schemeClr val="dk2"/>
                </a:solidFill>
                <a:latin typeface="Roboto Condensed"/>
                <a:ea typeface="Roboto Condensed"/>
                <a:cs typeface="Roboto Condensed"/>
                <a:sym typeface="Roboto Condensed"/>
              </a:rPr>
              <a:t>Teach Inservice</a:t>
            </a:r>
            <a:endParaRPr sz="900" dirty="0">
              <a:solidFill>
                <a:schemeClr val="dk2"/>
              </a:solidFill>
              <a:latin typeface="Roboto Condensed"/>
              <a:ea typeface="Roboto Condensed"/>
              <a:cs typeface="Roboto Condensed"/>
              <a:sym typeface="Roboto Condensed"/>
            </a:endParaRPr>
          </a:p>
        </p:txBody>
      </p:sp>
      <p:cxnSp>
        <p:nvCxnSpPr>
          <p:cNvPr id="580" name="Google Shape;580;p37"/>
          <p:cNvCxnSpPr/>
          <p:nvPr/>
        </p:nvCxnSpPr>
        <p:spPr>
          <a:xfrm rot="10800000">
            <a:off x="3135190"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581" name="Google Shape;581;p37"/>
          <p:cNvSpPr txBox="1"/>
          <p:nvPr/>
        </p:nvSpPr>
        <p:spPr>
          <a:xfrm>
            <a:off x="2509016" y="1685655"/>
            <a:ext cx="12495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200" b="1" dirty="0">
                <a:solidFill>
                  <a:schemeClr val="dk2"/>
                </a:solidFill>
                <a:latin typeface="Roboto Condensed"/>
                <a:ea typeface="Roboto Condensed"/>
                <a:cs typeface="Roboto Condensed"/>
                <a:sym typeface="Roboto Condensed"/>
              </a:rPr>
              <a:t>WILLARD</a:t>
            </a:r>
          </a:p>
          <a:p>
            <a:pPr marL="0" marR="0" lvl="0" indent="0" algn="ctr" rtl="0">
              <a:lnSpc>
                <a:spcPct val="100000"/>
              </a:lnSpc>
              <a:spcBef>
                <a:spcPts val="0"/>
              </a:spcBef>
              <a:spcAft>
                <a:spcPts val="0"/>
              </a:spcAft>
              <a:buNone/>
            </a:pPr>
            <a:r>
              <a:rPr lang="en" sz="900" dirty="0">
                <a:solidFill>
                  <a:schemeClr val="dk2"/>
                </a:solidFill>
                <a:latin typeface="Roboto Condensed"/>
                <a:ea typeface="Roboto Condensed"/>
                <a:cs typeface="Roboto Condensed"/>
                <a:sym typeface="Roboto Condensed"/>
              </a:rPr>
              <a:t>Teacher Inservice</a:t>
            </a:r>
            <a:endParaRPr sz="900" dirty="0">
              <a:solidFill>
                <a:schemeClr val="dk2"/>
              </a:solidFill>
              <a:latin typeface="Roboto Condensed"/>
              <a:ea typeface="Roboto Condensed"/>
              <a:cs typeface="Roboto Condensed"/>
              <a:sym typeface="Roboto Condensed"/>
            </a:endParaRPr>
          </a:p>
        </p:txBody>
      </p:sp>
      <p:cxnSp>
        <p:nvCxnSpPr>
          <p:cNvPr id="582" name="Google Shape;582;p37"/>
          <p:cNvCxnSpPr/>
          <p:nvPr/>
        </p:nvCxnSpPr>
        <p:spPr>
          <a:xfrm rot="10800000">
            <a:off x="5079884"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583" name="Google Shape;583;p37"/>
          <p:cNvSpPr txBox="1"/>
          <p:nvPr/>
        </p:nvSpPr>
        <p:spPr>
          <a:xfrm>
            <a:off x="4457526" y="1691593"/>
            <a:ext cx="12495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200" b="1" dirty="0">
                <a:solidFill>
                  <a:schemeClr val="dk2"/>
                </a:solidFill>
                <a:latin typeface="Roboto Condensed"/>
                <a:ea typeface="Roboto Condensed"/>
                <a:cs typeface="Roboto Condensed"/>
                <a:sym typeface="Roboto Condensed"/>
              </a:rPr>
              <a:t>MARLINGTON</a:t>
            </a:r>
          </a:p>
          <a:p>
            <a:pPr marL="0" marR="0" lvl="0" indent="0" algn="ctr" rtl="0">
              <a:lnSpc>
                <a:spcPct val="100000"/>
              </a:lnSpc>
              <a:spcBef>
                <a:spcPts val="0"/>
              </a:spcBef>
              <a:spcAft>
                <a:spcPts val="0"/>
              </a:spcAft>
              <a:buNone/>
            </a:pPr>
            <a:r>
              <a:rPr lang="en" sz="900" dirty="0">
                <a:solidFill>
                  <a:schemeClr val="dk2"/>
                </a:solidFill>
                <a:latin typeface="Roboto Condensed"/>
                <a:ea typeface="Roboto Condensed"/>
                <a:cs typeface="Roboto Condensed"/>
                <a:sym typeface="Roboto Condensed"/>
              </a:rPr>
              <a:t>Teacher Inservice</a:t>
            </a:r>
            <a:endParaRPr sz="900" dirty="0">
              <a:solidFill>
                <a:schemeClr val="dk2"/>
              </a:solidFill>
              <a:latin typeface="Roboto Condensed"/>
              <a:ea typeface="Roboto Condensed"/>
              <a:cs typeface="Roboto Condensed"/>
              <a:sym typeface="Roboto Condensed"/>
            </a:endParaRPr>
          </a:p>
        </p:txBody>
      </p:sp>
      <p:cxnSp>
        <p:nvCxnSpPr>
          <p:cNvPr id="584" name="Google Shape;584;p37"/>
          <p:cNvCxnSpPr/>
          <p:nvPr/>
        </p:nvCxnSpPr>
        <p:spPr>
          <a:xfrm rot="10800000">
            <a:off x="7042390" y="2281931"/>
            <a:ext cx="0" cy="498600"/>
          </a:xfrm>
          <a:prstGeom prst="straightConnector1">
            <a:avLst/>
          </a:prstGeom>
          <a:noFill/>
          <a:ln w="9525" cap="flat" cmpd="sng">
            <a:solidFill>
              <a:schemeClr val="lt2"/>
            </a:solidFill>
            <a:prstDash val="solid"/>
            <a:round/>
            <a:headEnd type="oval" w="med" len="med"/>
            <a:tailEnd type="oval" w="med" len="med"/>
          </a:ln>
        </p:spPr>
      </p:cxnSp>
      <p:sp>
        <p:nvSpPr>
          <p:cNvPr id="585" name="Google Shape;585;p37"/>
          <p:cNvSpPr txBox="1"/>
          <p:nvPr/>
        </p:nvSpPr>
        <p:spPr>
          <a:xfrm>
            <a:off x="6382288" y="1679302"/>
            <a:ext cx="12495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200" b="1" dirty="0">
                <a:solidFill>
                  <a:schemeClr val="dk2"/>
                </a:solidFill>
                <a:latin typeface="Roboto Condensed"/>
                <a:ea typeface="Roboto Condensed"/>
                <a:cs typeface="Roboto Condensed"/>
                <a:sym typeface="Roboto Condensed"/>
              </a:rPr>
              <a:t>OLD FORT</a:t>
            </a:r>
          </a:p>
          <a:p>
            <a:pPr marL="0" marR="0" lvl="0" indent="0" algn="ctr" rtl="0">
              <a:lnSpc>
                <a:spcPct val="100000"/>
              </a:lnSpc>
              <a:spcBef>
                <a:spcPts val="0"/>
              </a:spcBef>
              <a:spcAft>
                <a:spcPts val="0"/>
              </a:spcAft>
              <a:buNone/>
            </a:pPr>
            <a:r>
              <a:rPr lang="en" sz="900" dirty="0">
                <a:solidFill>
                  <a:schemeClr val="dk2"/>
                </a:solidFill>
                <a:latin typeface="Roboto Condensed"/>
                <a:ea typeface="Roboto Condensed"/>
                <a:cs typeface="Roboto Condensed"/>
                <a:sym typeface="Roboto Condensed"/>
              </a:rPr>
              <a:t>Teacher Inservice</a:t>
            </a:r>
            <a:endParaRPr sz="900" dirty="0">
              <a:solidFill>
                <a:schemeClr val="dk2"/>
              </a:solidFill>
              <a:latin typeface="Roboto Condensed"/>
              <a:ea typeface="Roboto Condensed"/>
              <a:cs typeface="Roboto Condensed"/>
              <a:sym typeface="Roboto Condensed"/>
            </a:endParaRPr>
          </a:p>
        </p:txBody>
      </p:sp>
      <p:cxnSp>
        <p:nvCxnSpPr>
          <p:cNvPr id="590" name="Google Shape;590;p37"/>
          <p:cNvCxnSpPr/>
          <p:nvPr/>
        </p:nvCxnSpPr>
        <p:spPr>
          <a:xfrm rot="10800000">
            <a:off x="2199706"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591" name="Google Shape;591;p37"/>
          <p:cNvSpPr txBox="1"/>
          <p:nvPr/>
        </p:nvSpPr>
        <p:spPr>
          <a:xfrm>
            <a:off x="1577367" y="3695654"/>
            <a:ext cx="12495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200" b="1" dirty="0">
                <a:solidFill>
                  <a:schemeClr val="accent6"/>
                </a:solidFill>
                <a:latin typeface="Roboto Condensed"/>
                <a:ea typeface="Roboto Condensed"/>
                <a:cs typeface="Roboto Condensed"/>
                <a:sym typeface="Roboto Condensed"/>
              </a:rPr>
              <a:t>IMAGE TRAINING</a:t>
            </a:r>
          </a:p>
          <a:p>
            <a:pPr marL="0" marR="0" lvl="0" indent="0" algn="ctr" rtl="0">
              <a:lnSpc>
                <a:spcPct val="100000"/>
              </a:lnSpc>
              <a:spcBef>
                <a:spcPts val="0"/>
              </a:spcBef>
              <a:spcAft>
                <a:spcPts val="0"/>
              </a:spcAft>
              <a:buNone/>
            </a:pPr>
            <a:r>
              <a:rPr lang="en" sz="900" dirty="0">
                <a:solidFill>
                  <a:schemeClr val="dk2"/>
                </a:solidFill>
                <a:latin typeface="Roboto Condensed"/>
                <a:ea typeface="Roboto Condensed"/>
                <a:cs typeface="Roboto Condensed"/>
                <a:sym typeface="Roboto Condensed"/>
              </a:rPr>
              <a:t>Tecumseh</a:t>
            </a:r>
            <a:endParaRPr sz="900" dirty="0">
              <a:solidFill>
                <a:schemeClr val="dk2"/>
              </a:solidFill>
              <a:latin typeface="Roboto Condensed"/>
              <a:ea typeface="Roboto Condensed"/>
              <a:cs typeface="Roboto Condensed"/>
              <a:sym typeface="Roboto Condensed"/>
            </a:endParaRPr>
          </a:p>
        </p:txBody>
      </p:sp>
      <p:cxnSp>
        <p:nvCxnSpPr>
          <p:cNvPr id="592" name="Google Shape;592;p37"/>
          <p:cNvCxnSpPr/>
          <p:nvPr/>
        </p:nvCxnSpPr>
        <p:spPr>
          <a:xfrm rot="10800000">
            <a:off x="4114714"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593" name="Google Shape;593;p37"/>
          <p:cNvSpPr txBox="1"/>
          <p:nvPr/>
        </p:nvSpPr>
        <p:spPr>
          <a:xfrm>
            <a:off x="3495598" y="3689716"/>
            <a:ext cx="1249500" cy="533400"/>
          </a:xfrm>
          <a:prstGeom prst="rect">
            <a:avLst/>
          </a:prstGeom>
          <a:noFill/>
          <a:ln>
            <a:noFill/>
          </a:ln>
        </p:spPr>
        <p:txBody>
          <a:bodyPr spcFirstLastPara="1" wrap="square" lIns="0" tIns="0" rIns="0" bIns="0" anchor="t" anchorCtr="0">
            <a:noAutofit/>
          </a:bodyPr>
          <a:lstStyle/>
          <a:p>
            <a:pPr lvl="0" algn="ctr"/>
            <a:r>
              <a:rPr lang="en-US" sz="1200" b="1" dirty="0">
                <a:solidFill>
                  <a:schemeClr val="accent6"/>
                </a:solidFill>
                <a:latin typeface="Roboto Condensed"/>
                <a:ea typeface="Roboto Condensed"/>
                <a:cs typeface="Roboto Condensed"/>
                <a:sym typeface="Roboto Condensed"/>
              </a:rPr>
              <a:t>IMAGE TRAINING</a:t>
            </a:r>
          </a:p>
          <a:p>
            <a:pPr lvl="0" algn="ctr"/>
            <a:r>
              <a:rPr lang="en-US" sz="900" dirty="0">
                <a:solidFill>
                  <a:schemeClr val="dk2"/>
                </a:solidFill>
                <a:latin typeface="Roboto Condensed"/>
                <a:ea typeface="Roboto Condensed"/>
                <a:cs typeface="Roboto Condensed"/>
                <a:sym typeface="Roboto Condensed"/>
              </a:rPr>
              <a:t>Findlay</a:t>
            </a:r>
          </a:p>
        </p:txBody>
      </p:sp>
      <p:cxnSp>
        <p:nvCxnSpPr>
          <p:cNvPr id="594" name="Google Shape;594;p37"/>
          <p:cNvCxnSpPr/>
          <p:nvPr/>
        </p:nvCxnSpPr>
        <p:spPr>
          <a:xfrm rot="10800000">
            <a:off x="6083160"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595" name="Google Shape;595;p37"/>
          <p:cNvSpPr txBox="1"/>
          <p:nvPr/>
        </p:nvSpPr>
        <p:spPr>
          <a:xfrm>
            <a:off x="5455385" y="3701592"/>
            <a:ext cx="1249500" cy="533400"/>
          </a:xfrm>
          <a:prstGeom prst="rect">
            <a:avLst/>
          </a:prstGeom>
          <a:noFill/>
          <a:ln>
            <a:noFill/>
          </a:ln>
        </p:spPr>
        <p:txBody>
          <a:bodyPr spcFirstLastPara="1" wrap="square" lIns="0" tIns="0" rIns="0" bIns="0" anchor="t" anchorCtr="0">
            <a:noAutofit/>
          </a:bodyPr>
          <a:lstStyle/>
          <a:p>
            <a:pPr lvl="0" algn="ctr"/>
            <a:r>
              <a:rPr lang="en-US" sz="1200" b="1" dirty="0">
                <a:solidFill>
                  <a:schemeClr val="dk2"/>
                </a:solidFill>
                <a:latin typeface="Roboto Condensed"/>
                <a:ea typeface="Roboto Condensed"/>
                <a:cs typeface="Roboto Condensed"/>
                <a:sym typeface="Roboto Condensed"/>
              </a:rPr>
              <a:t>PUTNAM CO.</a:t>
            </a:r>
          </a:p>
          <a:p>
            <a:pPr lvl="0" algn="ctr"/>
            <a:r>
              <a:rPr lang="en-US" sz="900" dirty="0">
                <a:solidFill>
                  <a:schemeClr val="dk2"/>
                </a:solidFill>
                <a:latin typeface="Roboto Condensed"/>
                <a:ea typeface="Roboto Condensed"/>
                <a:cs typeface="Roboto Condensed"/>
                <a:sym typeface="Roboto Condensed"/>
              </a:rPr>
              <a:t>Teacher Inservice</a:t>
            </a:r>
          </a:p>
        </p:txBody>
      </p:sp>
      <p:cxnSp>
        <p:nvCxnSpPr>
          <p:cNvPr id="596" name="Google Shape;596;p37"/>
          <p:cNvCxnSpPr/>
          <p:nvPr/>
        </p:nvCxnSpPr>
        <p:spPr>
          <a:xfrm rot="10800000">
            <a:off x="8039726" y="3124969"/>
            <a:ext cx="0" cy="498600"/>
          </a:xfrm>
          <a:prstGeom prst="straightConnector1">
            <a:avLst/>
          </a:prstGeom>
          <a:noFill/>
          <a:ln w="9525" cap="flat" cmpd="sng">
            <a:solidFill>
              <a:schemeClr val="lt2"/>
            </a:solidFill>
            <a:prstDash val="solid"/>
            <a:round/>
            <a:headEnd type="oval" w="med" len="med"/>
            <a:tailEnd type="oval" w="med" len="med"/>
          </a:ln>
        </p:spPr>
      </p:cxnSp>
      <p:sp>
        <p:nvSpPr>
          <p:cNvPr id="597" name="Google Shape;597;p37"/>
          <p:cNvSpPr txBox="1"/>
          <p:nvPr/>
        </p:nvSpPr>
        <p:spPr>
          <a:xfrm>
            <a:off x="7444860" y="3683778"/>
            <a:ext cx="1249500" cy="533400"/>
          </a:xfrm>
          <a:prstGeom prst="rect">
            <a:avLst/>
          </a:prstGeom>
          <a:noFill/>
          <a:ln>
            <a:noFill/>
          </a:ln>
        </p:spPr>
        <p:txBody>
          <a:bodyPr spcFirstLastPara="1" wrap="square" lIns="0" tIns="0" rIns="0" bIns="0" anchor="t" anchorCtr="0">
            <a:noAutofit/>
          </a:bodyPr>
          <a:lstStyle/>
          <a:p>
            <a:pPr lvl="0" algn="ctr"/>
            <a:r>
              <a:rPr lang="en-US" sz="1200" b="1" dirty="0">
                <a:solidFill>
                  <a:schemeClr val="accent6"/>
                </a:solidFill>
                <a:latin typeface="Roboto Condensed"/>
                <a:ea typeface="Roboto Condensed"/>
                <a:cs typeface="Roboto Condensed"/>
                <a:sym typeface="Roboto Condensed"/>
              </a:rPr>
              <a:t>IMAGE TRAINING</a:t>
            </a:r>
          </a:p>
          <a:p>
            <a:pPr lvl="0" algn="ctr"/>
            <a:r>
              <a:rPr lang="en-US" sz="900" dirty="0">
                <a:solidFill>
                  <a:schemeClr val="dk2"/>
                </a:solidFill>
                <a:latin typeface="Roboto Condensed"/>
                <a:ea typeface="Roboto Condensed"/>
                <a:cs typeface="Roboto Condensed"/>
                <a:sym typeface="Roboto Condensed"/>
              </a:rPr>
              <a:t>Open-TBA</a:t>
            </a:r>
          </a:p>
        </p:txBody>
      </p:sp>
      <p:sp>
        <p:nvSpPr>
          <p:cNvPr id="602" name="Google Shape;602;p37"/>
          <p:cNvSpPr/>
          <p:nvPr/>
        </p:nvSpPr>
        <p:spPr>
          <a:xfrm>
            <a:off x="315223" y="623918"/>
            <a:ext cx="303511" cy="303511"/>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75;p37">
            <a:extLst>
              <a:ext uri="{FF2B5EF4-FFF2-40B4-BE49-F238E27FC236}">
                <a16:creationId xmlns:a16="http://schemas.microsoft.com/office/drawing/2014/main" id="{B0567874-C49C-3E60-D0A8-3532B74CFDD1}"/>
              </a:ext>
            </a:extLst>
          </p:cNvPr>
          <p:cNvSpPr/>
          <p:nvPr/>
        </p:nvSpPr>
        <p:spPr>
          <a:xfrm>
            <a:off x="7378527" y="2753970"/>
            <a:ext cx="1102286" cy="393600"/>
          </a:xfrm>
          <a:prstGeom prst="homePlate">
            <a:avLst>
              <a:gd name="adj" fmla="val 32030"/>
            </a:avLst>
          </a:prstGeom>
          <a:solidFill>
            <a:schemeClr val="accent6"/>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20</a:t>
            </a:r>
            <a:endParaRPr sz="1800" b="1" dirty="0">
              <a:solidFill>
                <a:schemeClr val="lt1"/>
              </a:solidFill>
              <a:latin typeface="Roboto Condensed"/>
              <a:ea typeface="Roboto Condensed"/>
              <a:cs typeface="Roboto Condensed"/>
              <a:sym typeface="Roboto Condensed"/>
            </a:endParaRPr>
          </a:p>
        </p:txBody>
      </p:sp>
      <p:sp>
        <p:nvSpPr>
          <p:cNvPr id="46" name="Google Shape;576;p37">
            <a:extLst>
              <a:ext uri="{FF2B5EF4-FFF2-40B4-BE49-F238E27FC236}">
                <a16:creationId xmlns:a16="http://schemas.microsoft.com/office/drawing/2014/main" id="{9A105121-2F45-1925-6C88-A5821E70E31C}"/>
              </a:ext>
            </a:extLst>
          </p:cNvPr>
          <p:cNvSpPr/>
          <p:nvPr/>
        </p:nvSpPr>
        <p:spPr>
          <a:xfrm>
            <a:off x="6400800" y="2753968"/>
            <a:ext cx="1102420" cy="393600"/>
          </a:xfrm>
          <a:prstGeom prst="homePlate">
            <a:avLst>
              <a:gd name="adj" fmla="val 32030"/>
            </a:avLst>
          </a:prstGeom>
          <a:solidFill>
            <a:schemeClr val="accent3"/>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15</a:t>
            </a:r>
            <a:endParaRPr sz="1800" b="1" dirty="0">
              <a:solidFill>
                <a:schemeClr val="lt1"/>
              </a:solidFill>
              <a:latin typeface="Roboto Condensed"/>
              <a:ea typeface="Roboto Condensed"/>
              <a:cs typeface="Roboto Condensed"/>
              <a:sym typeface="Roboto Condensed"/>
            </a:endParaRPr>
          </a:p>
        </p:txBody>
      </p:sp>
      <p:sp>
        <p:nvSpPr>
          <p:cNvPr id="45" name="Google Shape;576;p37">
            <a:extLst>
              <a:ext uri="{FF2B5EF4-FFF2-40B4-BE49-F238E27FC236}">
                <a16:creationId xmlns:a16="http://schemas.microsoft.com/office/drawing/2014/main" id="{B7E893E6-43E9-0A74-38B2-23936126999E}"/>
              </a:ext>
            </a:extLst>
          </p:cNvPr>
          <p:cNvSpPr/>
          <p:nvPr/>
        </p:nvSpPr>
        <p:spPr>
          <a:xfrm>
            <a:off x="5423067" y="2755948"/>
            <a:ext cx="1102421" cy="393600"/>
          </a:xfrm>
          <a:prstGeom prst="homePlate">
            <a:avLst>
              <a:gd name="adj" fmla="val 32030"/>
            </a:avLst>
          </a:prstGeom>
          <a:solidFill>
            <a:schemeClr val="accent3"/>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14</a:t>
            </a:r>
            <a:endParaRPr sz="1800" b="1" dirty="0">
              <a:solidFill>
                <a:schemeClr val="lt1"/>
              </a:solidFill>
              <a:latin typeface="Roboto Condensed"/>
              <a:ea typeface="Roboto Condensed"/>
              <a:cs typeface="Roboto Condensed"/>
              <a:sym typeface="Roboto Condensed"/>
            </a:endParaRPr>
          </a:p>
        </p:txBody>
      </p:sp>
      <p:sp>
        <p:nvSpPr>
          <p:cNvPr id="44" name="Google Shape;576;p37">
            <a:extLst>
              <a:ext uri="{FF2B5EF4-FFF2-40B4-BE49-F238E27FC236}">
                <a16:creationId xmlns:a16="http://schemas.microsoft.com/office/drawing/2014/main" id="{F3621F65-AC3F-FA06-56C0-3FA800CDE457}"/>
              </a:ext>
            </a:extLst>
          </p:cNvPr>
          <p:cNvSpPr/>
          <p:nvPr/>
        </p:nvSpPr>
        <p:spPr>
          <a:xfrm>
            <a:off x="4437579" y="2751989"/>
            <a:ext cx="1104241" cy="393600"/>
          </a:xfrm>
          <a:prstGeom prst="homePlate">
            <a:avLst>
              <a:gd name="adj" fmla="val 32030"/>
            </a:avLst>
          </a:prstGeom>
          <a:solidFill>
            <a:schemeClr val="accent3"/>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13</a:t>
            </a:r>
            <a:endParaRPr sz="1800" b="1" dirty="0">
              <a:solidFill>
                <a:schemeClr val="lt1"/>
              </a:solidFill>
              <a:latin typeface="Roboto Condensed"/>
              <a:ea typeface="Roboto Condensed"/>
              <a:cs typeface="Roboto Condensed"/>
              <a:sym typeface="Roboto Condensed"/>
            </a:endParaRPr>
          </a:p>
        </p:txBody>
      </p:sp>
      <p:sp>
        <p:nvSpPr>
          <p:cNvPr id="575" name="Google Shape;575;p37"/>
          <p:cNvSpPr/>
          <p:nvPr/>
        </p:nvSpPr>
        <p:spPr>
          <a:xfrm>
            <a:off x="3467430" y="2755950"/>
            <a:ext cx="1102421" cy="393600"/>
          </a:xfrm>
          <a:prstGeom prst="homePlate">
            <a:avLst>
              <a:gd name="adj" fmla="val 32030"/>
            </a:avLst>
          </a:prstGeom>
          <a:solidFill>
            <a:schemeClr val="accent6"/>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10</a:t>
            </a:r>
            <a:endParaRPr sz="1800" b="1" dirty="0">
              <a:solidFill>
                <a:schemeClr val="lt1"/>
              </a:solidFill>
              <a:latin typeface="Roboto Condensed"/>
              <a:ea typeface="Roboto Condensed"/>
              <a:cs typeface="Roboto Condensed"/>
              <a:sym typeface="Roboto Condensed"/>
            </a:endParaRPr>
          </a:p>
        </p:txBody>
      </p:sp>
      <p:sp>
        <p:nvSpPr>
          <p:cNvPr id="43" name="Google Shape;576;p37">
            <a:extLst>
              <a:ext uri="{FF2B5EF4-FFF2-40B4-BE49-F238E27FC236}">
                <a16:creationId xmlns:a16="http://schemas.microsoft.com/office/drawing/2014/main" id="{C9282EEA-3C58-63F6-ECDA-F9E0AAABEC66}"/>
              </a:ext>
            </a:extLst>
          </p:cNvPr>
          <p:cNvSpPr/>
          <p:nvPr/>
        </p:nvSpPr>
        <p:spPr>
          <a:xfrm>
            <a:off x="2486060" y="2753969"/>
            <a:ext cx="1104242" cy="393600"/>
          </a:xfrm>
          <a:prstGeom prst="homePlate">
            <a:avLst>
              <a:gd name="adj" fmla="val 32030"/>
            </a:avLst>
          </a:prstGeom>
          <a:solidFill>
            <a:schemeClr val="accent3"/>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08</a:t>
            </a:r>
            <a:endParaRPr sz="1800" b="1" dirty="0">
              <a:solidFill>
                <a:schemeClr val="lt1"/>
              </a:solidFill>
              <a:latin typeface="Roboto Condensed"/>
              <a:ea typeface="Roboto Condensed"/>
              <a:cs typeface="Roboto Condensed"/>
              <a:sym typeface="Roboto Condensed"/>
            </a:endParaRPr>
          </a:p>
        </p:txBody>
      </p:sp>
      <p:sp>
        <p:nvSpPr>
          <p:cNvPr id="42" name="Google Shape;575;p37">
            <a:extLst>
              <a:ext uri="{FF2B5EF4-FFF2-40B4-BE49-F238E27FC236}">
                <a16:creationId xmlns:a16="http://schemas.microsoft.com/office/drawing/2014/main" id="{DD12319A-D696-FDDA-C30D-83127AF50799}"/>
              </a:ext>
            </a:extLst>
          </p:cNvPr>
          <p:cNvSpPr/>
          <p:nvPr/>
        </p:nvSpPr>
        <p:spPr>
          <a:xfrm>
            <a:off x="1502111" y="2755950"/>
            <a:ext cx="1108876" cy="393600"/>
          </a:xfrm>
          <a:prstGeom prst="homePlate">
            <a:avLst>
              <a:gd name="adj" fmla="val 32030"/>
            </a:avLst>
          </a:prstGeom>
          <a:solidFill>
            <a:schemeClr val="accent6"/>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07</a:t>
            </a:r>
            <a:endParaRPr sz="1800" b="1" dirty="0">
              <a:solidFill>
                <a:schemeClr val="lt1"/>
              </a:solidFill>
              <a:latin typeface="Roboto Condensed"/>
              <a:ea typeface="Roboto Condensed"/>
              <a:cs typeface="Roboto Condensed"/>
              <a:sym typeface="Roboto Condensed"/>
            </a:endParaRPr>
          </a:p>
        </p:txBody>
      </p:sp>
      <p:sp>
        <p:nvSpPr>
          <p:cNvPr id="576" name="Google Shape;576;p37"/>
          <p:cNvSpPr/>
          <p:nvPr/>
        </p:nvSpPr>
        <p:spPr>
          <a:xfrm>
            <a:off x="523971" y="2755950"/>
            <a:ext cx="1108877" cy="393600"/>
          </a:xfrm>
          <a:prstGeom prst="homePlate">
            <a:avLst>
              <a:gd name="adj" fmla="val 32030"/>
            </a:avLst>
          </a:prstGeom>
          <a:solidFill>
            <a:schemeClr val="accent3"/>
          </a:solidFill>
          <a:ln>
            <a:solidFill>
              <a:schemeClr val="accent4">
                <a:lumMod val="50000"/>
              </a:schemeClr>
            </a:solid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1800" b="1" dirty="0">
                <a:solidFill>
                  <a:schemeClr val="lt1"/>
                </a:solidFill>
                <a:latin typeface="Roboto Condensed"/>
                <a:ea typeface="Roboto Condensed"/>
                <a:cs typeface="Roboto Condensed"/>
                <a:sym typeface="Roboto Condensed"/>
              </a:rPr>
              <a:t>06</a:t>
            </a:r>
            <a:endParaRPr sz="1800" b="1" dirty="0">
              <a:solidFill>
                <a:schemeClr val="lt1"/>
              </a:solidFill>
              <a:latin typeface="Roboto Condensed"/>
              <a:ea typeface="Roboto Condensed"/>
              <a:cs typeface="Roboto Condensed"/>
              <a:sym typeface="Roboto Condensed"/>
            </a:endParaRPr>
          </a:p>
        </p:txBody>
      </p:sp>
      <p:sp>
        <p:nvSpPr>
          <p:cNvPr id="577" name="Google Shape;577;p37"/>
          <p:cNvSpPr/>
          <p:nvPr/>
        </p:nvSpPr>
        <p:spPr>
          <a:xfrm>
            <a:off x="0" y="2755950"/>
            <a:ext cx="637200" cy="393600"/>
          </a:xfrm>
          <a:prstGeom prst="homePlate">
            <a:avLst>
              <a:gd name="adj" fmla="val 32030"/>
            </a:avLst>
          </a:prstGeom>
          <a:solidFill>
            <a:schemeClr val="lt2"/>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0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3"/>
          <p:cNvSpPr txBox="1">
            <a:spLocks noGrp="1"/>
          </p:cNvSpPr>
          <p:nvPr>
            <p:ph type="subTitle" idx="4294967295"/>
          </p:nvPr>
        </p:nvSpPr>
        <p:spPr>
          <a:xfrm>
            <a:off x="1275150" y="3828081"/>
            <a:ext cx="6593700" cy="10051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accent4">
                    <a:lumMod val="50000"/>
                  </a:schemeClr>
                </a:solidFill>
              </a:rPr>
              <a:t>Gary Herman, APEX Coordinator</a:t>
            </a:r>
            <a:endParaRPr sz="2800" b="1" dirty="0">
              <a:solidFill>
                <a:schemeClr val="accent4">
                  <a:lumMod val="50000"/>
                </a:schemeClr>
              </a:solidFill>
            </a:endParaRPr>
          </a:p>
          <a:p>
            <a:pPr marL="0" lvl="0" indent="0" algn="ctr" rtl="0">
              <a:spcBef>
                <a:spcPts val="0"/>
              </a:spcBef>
              <a:spcAft>
                <a:spcPts val="0"/>
              </a:spcAft>
              <a:buClr>
                <a:schemeClr val="dk1"/>
              </a:buClr>
              <a:buSzPts val="1100"/>
              <a:buFont typeface="Arial"/>
              <a:buNone/>
            </a:pPr>
            <a:r>
              <a:rPr lang="en" i="1" dirty="0" err="1"/>
              <a:t>GaryHerman@PutnamCountyESC.org</a:t>
            </a:r>
            <a:endParaRPr b="1" i="1" dirty="0"/>
          </a:p>
        </p:txBody>
      </p:sp>
      <p:sp>
        <p:nvSpPr>
          <p:cNvPr id="216" name="Google Shape;216;p1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3" name="Picture 2">
            <a:extLst>
              <a:ext uri="{FF2B5EF4-FFF2-40B4-BE49-F238E27FC236}">
                <a16:creationId xmlns:a16="http://schemas.microsoft.com/office/drawing/2014/main" id="{D5B46F0F-D6F0-7841-AB3B-603E57D1DDE7}"/>
              </a:ext>
            </a:extLst>
          </p:cNvPr>
          <p:cNvPicPr>
            <a:picLocks noChangeAspect="1"/>
          </p:cNvPicPr>
          <p:nvPr/>
        </p:nvPicPr>
        <p:blipFill>
          <a:blip r:embed="rId3"/>
          <a:stretch>
            <a:fillRect/>
          </a:stretch>
        </p:blipFill>
        <p:spPr>
          <a:xfrm>
            <a:off x="5834469" y="0"/>
            <a:ext cx="3270931" cy="1603257"/>
          </a:xfrm>
          <a:prstGeom prst="rect">
            <a:avLst/>
          </a:prstGeom>
        </p:spPr>
      </p:pic>
      <p:sp>
        <p:nvSpPr>
          <p:cNvPr id="5" name="Google Shape;214;p13">
            <a:extLst>
              <a:ext uri="{FF2B5EF4-FFF2-40B4-BE49-F238E27FC236}">
                <a16:creationId xmlns:a16="http://schemas.microsoft.com/office/drawing/2014/main" id="{E2D27822-B3FD-8BA8-E155-8B94DF9ECA39}"/>
              </a:ext>
            </a:extLst>
          </p:cNvPr>
          <p:cNvSpPr txBox="1">
            <a:spLocks/>
          </p:cNvSpPr>
          <p:nvPr/>
        </p:nvSpPr>
        <p:spPr>
          <a:xfrm>
            <a:off x="457200" y="1798637"/>
            <a:ext cx="8229600" cy="1603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0" indent="0" algn="ctr">
              <a:spcBef>
                <a:spcPts val="0"/>
              </a:spcBef>
              <a:buFont typeface="Roboto Condensed Light"/>
              <a:buNone/>
            </a:pPr>
            <a:r>
              <a:rPr lang="en-US" sz="4400" b="1" dirty="0">
                <a:solidFill>
                  <a:schemeClr val="accent5"/>
                </a:solidFill>
              </a:rPr>
              <a:t>Options/Information for Online Coursework through the Ohio Migrant Education Program</a:t>
            </a:r>
          </a:p>
        </p:txBody>
      </p:sp>
    </p:spTree>
    <p:extLst>
      <p:ext uri="{BB962C8B-B14F-4D97-AF65-F5344CB8AC3E}">
        <p14:creationId xmlns:p14="http://schemas.microsoft.com/office/powerpoint/2010/main" val="227744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57"/>
        <p:cNvGrpSpPr/>
        <p:nvPr/>
      </p:nvGrpSpPr>
      <p:grpSpPr>
        <a:xfrm>
          <a:off x="0" y="0"/>
          <a:ext cx="0" cy="0"/>
          <a:chOff x="0" y="0"/>
          <a:chExt cx="0" cy="0"/>
        </a:xfrm>
      </p:grpSpPr>
      <p:sp>
        <p:nvSpPr>
          <p:cNvPr id="758" name="Google Shape;758;p44"/>
          <p:cNvSpPr/>
          <p:nvPr/>
        </p:nvSpPr>
        <p:spPr>
          <a:xfrm>
            <a:off x="540422" y="504685"/>
            <a:ext cx="8063100" cy="41337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44"/>
          <p:cNvGrpSpPr/>
          <p:nvPr/>
        </p:nvGrpSpPr>
        <p:grpSpPr>
          <a:xfrm>
            <a:off x="708393" y="504708"/>
            <a:ext cx="7726917" cy="4134026"/>
            <a:chOff x="638138" y="467100"/>
            <a:chExt cx="7867750" cy="4194000"/>
          </a:xfrm>
        </p:grpSpPr>
        <p:cxnSp>
          <p:nvCxnSpPr>
            <p:cNvPr id="760" name="Google Shape;760;p44"/>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44"/>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44"/>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44"/>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44"/>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44"/>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44"/>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44"/>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44"/>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44"/>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44"/>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44"/>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44"/>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44"/>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44"/>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44"/>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44"/>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7" name="Google Shape;777;p44"/>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8" name="Google Shape;778;p44"/>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44"/>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44"/>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44"/>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44"/>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44"/>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44"/>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44"/>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44"/>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44"/>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44"/>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44"/>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44"/>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44"/>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44"/>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44"/>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44"/>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5" name="Google Shape;795;p44"/>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6" name="Google Shape;796;p44"/>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7" name="Google Shape;797;p44"/>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8" name="Google Shape;798;p44"/>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9" name="Google Shape;799;p44"/>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0" name="Google Shape;800;p44"/>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1" name="Google Shape;801;p44"/>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2" name="Google Shape;802;p44"/>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3" name="Google Shape;803;p44"/>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4" name="Google Shape;804;p44"/>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5" name="Google Shape;805;p44"/>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806" name="Google Shape;806;p4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grpSp>
        <p:nvGrpSpPr>
          <p:cNvPr id="807" name="Google Shape;807;p44"/>
          <p:cNvGrpSpPr/>
          <p:nvPr/>
        </p:nvGrpSpPr>
        <p:grpSpPr>
          <a:xfrm>
            <a:off x="540413" y="676901"/>
            <a:ext cx="8062965" cy="3789176"/>
            <a:chOff x="467088" y="642474"/>
            <a:chExt cx="4194000" cy="3858239"/>
          </a:xfrm>
        </p:grpSpPr>
        <p:cxnSp>
          <p:nvCxnSpPr>
            <p:cNvPr id="808" name="Google Shape;808;p44"/>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9" name="Google Shape;809;p44"/>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0" name="Google Shape;810;p44"/>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1" name="Google Shape;811;p44"/>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2" name="Google Shape;812;p44"/>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3" name="Google Shape;813;p44"/>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4" name="Google Shape;814;p44"/>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5" name="Google Shape;815;p44"/>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6" name="Google Shape;816;p44"/>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7" name="Google Shape;817;p44"/>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8" name="Google Shape;818;p44"/>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9" name="Google Shape;819;p44"/>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0" name="Google Shape;820;p44"/>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1" name="Google Shape;821;p44"/>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2" name="Google Shape;822;p44"/>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3" name="Google Shape;823;p44"/>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4" name="Google Shape;824;p44"/>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5" name="Google Shape;825;p44"/>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6" name="Google Shape;826;p44"/>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7" name="Google Shape;827;p44"/>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8" name="Google Shape;828;p44"/>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9" name="Google Shape;829;p44"/>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830" name="Google Shape;830;p44"/>
          <p:cNvCxnSpPr/>
          <p:nvPr/>
        </p:nvCxnSpPr>
        <p:spPr>
          <a:xfrm>
            <a:off x="4572000" y="504685"/>
            <a:ext cx="0" cy="4133700"/>
          </a:xfrm>
          <a:prstGeom prst="straightConnector1">
            <a:avLst/>
          </a:prstGeom>
          <a:noFill/>
          <a:ln w="19050" cap="flat" cmpd="sng">
            <a:solidFill>
              <a:schemeClr val="dk2"/>
            </a:solidFill>
            <a:prstDash val="solid"/>
            <a:round/>
            <a:headEnd type="triangle" w="sm" len="sm"/>
            <a:tailEnd type="triangle" w="sm" len="sm"/>
          </a:ln>
        </p:spPr>
      </p:cxnSp>
      <p:cxnSp>
        <p:nvCxnSpPr>
          <p:cNvPr id="831" name="Google Shape;831;p44"/>
          <p:cNvCxnSpPr/>
          <p:nvPr/>
        </p:nvCxnSpPr>
        <p:spPr>
          <a:xfrm>
            <a:off x="540422" y="2571593"/>
            <a:ext cx="8063100" cy="0"/>
          </a:xfrm>
          <a:prstGeom prst="straightConnector1">
            <a:avLst/>
          </a:prstGeom>
          <a:noFill/>
          <a:ln w="19050" cap="flat" cmpd="sng">
            <a:solidFill>
              <a:schemeClr val="dk2"/>
            </a:solidFill>
            <a:prstDash val="solid"/>
            <a:round/>
            <a:headEnd type="triangle" w="sm" len="sm"/>
            <a:tailEnd type="triangle" w="sm" len="sm"/>
          </a:ln>
        </p:spPr>
      </p:cxnSp>
      <p:sp>
        <p:nvSpPr>
          <p:cNvPr id="836" name="Google Shape;836;p44"/>
          <p:cNvSpPr/>
          <p:nvPr/>
        </p:nvSpPr>
        <p:spPr>
          <a:xfrm>
            <a:off x="4571744" y="512025"/>
            <a:ext cx="4023780" cy="2041815"/>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Career Exploration </a:t>
            </a:r>
          </a:p>
          <a:p>
            <a:pPr marL="0" lvl="0" indent="0" algn="ctr" rtl="0">
              <a:spcBef>
                <a:spcPts val="0"/>
              </a:spcBef>
              <a:spcAft>
                <a:spcPts val="0"/>
              </a:spcAft>
              <a:buNone/>
            </a:pPr>
            <a:r>
              <a:rPr lang="en" sz="2000" b="1" dirty="0">
                <a:solidFill>
                  <a:schemeClr val="accent5"/>
                </a:solidFill>
                <a:latin typeface="Roboto Condensed"/>
                <a:ea typeface="Roboto Condensed"/>
                <a:cs typeface="Roboto Condensed"/>
                <a:sym typeface="Roboto Condensed"/>
              </a:rPr>
              <a:t>(limited under APEX)</a:t>
            </a:r>
          </a:p>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Can have more options for additional cost</a:t>
            </a:r>
            <a:endParaRPr sz="2000" b="1" dirty="0">
              <a:solidFill>
                <a:schemeClr val="lt1"/>
              </a:solidFill>
              <a:latin typeface="Roboto Condensed"/>
              <a:ea typeface="Roboto Condensed"/>
              <a:cs typeface="Roboto Condensed"/>
              <a:sym typeface="Roboto Condensed"/>
            </a:endParaRPr>
          </a:p>
        </p:txBody>
      </p:sp>
      <p:sp>
        <p:nvSpPr>
          <p:cNvPr id="837" name="Google Shape;837;p44"/>
          <p:cNvSpPr/>
          <p:nvPr/>
        </p:nvSpPr>
        <p:spPr>
          <a:xfrm>
            <a:off x="540269" y="2589339"/>
            <a:ext cx="4023783" cy="2031411"/>
          </a:xfrm>
          <a:prstGeom prst="ellipse">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Remediation</a:t>
            </a:r>
            <a:endParaRPr sz="2000" b="1" dirty="0">
              <a:solidFill>
                <a:schemeClr val="lt1"/>
              </a:solidFill>
              <a:latin typeface="Roboto Condensed"/>
              <a:ea typeface="Roboto Condensed"/>
              <a:cs typeface="Roboto Condensed"/>
              <a:sym typeface="Roboto Condensed"/>
            </a:endParaRPr>
          </a:p>
        </p:txBody>
      </p:sp>
      <p:sp>
        <p:nvSpPr>
          <p:cNvPr id="839" name="Google Shape;839;p44"/>
          <p:cNvSpPr/>
          <p:nvPr/>
        </p:nvSpPr>
        <p:spPr>
          <a:xfrm>
            <a:off x="4579949" y="2587285"/>
            <a:ext cx="4015577" cy="2033463"/>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Course List:  </a:t>
            </a:r>
          </a:p>
          <a:p>
            <a:pPr marL="0" lvl="0" indent="0" algn="ctr" rtl="0">
              <a:spcBef>
                <a:spcPts val="0"/>
              </a:spcBef>
              <a:spcAft>
                <a:spcPts val="0"/>
              </a:spcAft>
              <a:buNone/>
            </a:pPr>
            <a:r>
              <a:rPr lang="en" sz="2000" b="1" dirty="0" err="1">
                <a:solidFill>
                  <a:srgbClr val="FF0000"/>
                </a:solidFill>
                <a:latin typeface="Roboto Condensed"/>
                <a:ea typeface="Roboto Condensed"/>
                <a:cs typeface="Roboto Condensed"/>
                <a:sym typeface="Roboto Condensed"/>
                <a:hlinkClick r:id="rId3"/>
              </a:rPr>
              <a:t>bit.ly</a:t>
            </a:r>
            <a:r>
              <a:rPr lang="en" sz="2000" b="1" dirty="0">
                <a:solidFill>
                  <a:srgbClr val="FF0000"/>
                </a:solidFill>
                <a:latin typeface="Roboto Condensed"/>
                <a:ea typeface="Roboto Condensed"/>
                <a:cs typeface="Roboto Condensed"/>
                <a:sym typeface="Roboto Condensed"/>
                <a:hlinkClick r:id="rId3"/>
              </a:rPr>
              <a:t>/</a:t>
            </a:r>
            <a:r>
              <a:rPr lang="en" sz="2000" b="1" dirty="0" err="1">
                <a:solidFill>
                  <a:srgbClr val="FF0000"/>
                </a:solidFill>
                <a:latin typeface="Roboto Condensed"/>
                <a:ea typeface="Roboto Condensed"/>
                <a:cs typeface="Roboto Condensed"/>
                <a:sym typeface="Roboto Condensed"/>
                <a:hlinkClick r:id="rId3"/>
              </a:rPr>
              <a:t>ApexMigrantCourseOptions</a:t>
            </a:r>
            <a:endParaRPr sz="2000" b="1" dirty="0">
              <a:solidFill>
                <a:srgbClr val="FF0000"/>
              </a:solidFill>
              <a:latin typeface="Roboto Condensed"/>
              <a:ea typeface="Roboto Condensed"/>
              <a:cs typeface="Roboto Condensed"/>
              <a:sym typeface="Roboto Condensed"/>
            </a:endParaRPr>
          </a:p>
        </p:txBody>
      </p:sp>
      <p:sp>
        <p:nvSpPr>
          <p:cNvPr id="842" name="Google Shape;842;p44"/>
          <p:cNvSpPr/>
          <p:nvPr/>
        </p:nvSpPr>
        <p:spPr>
          <a:xfrm>
            <a:off x="540269" y="502262"/>
            <a:ext cx="4031322" cy="2051585"/>
          </a:xfrm>
          <a:prstGeom prst="ellipse">
            <a:avLst/>
          </a:prstGeom>
          <a:solidFill>
            <a:schemeClr val="accent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Credit Accrual/Recovery – This should be the primary goal</a:t>
            </a:r>
            <a:endParaRPr sz="2000" b="1" dirty="0">
              <a:solidFill>
                <a:schemeClr val="lt1"/>
              </a:solidFill>
              <a:latin typeface="Roboto Condensed"/>
              <a:ea typeface="Roboto Condensed"/>
              <a:cs typeface="Roboto Condensed"/>
              <a:sym typeface="Roboto Condensed"/>
            </a:endParaRPr>
          </a:p>
        </p:txBody>
      </p:sp>
      <p:sp>
        <p:nvSpPr>
          <p:cNvPr id="843" name="Google Shape;843;p44"/>
          <p:cNvSpPr txBox="1">
            <a:spLocks noGrp="1"/>
          </p:cNvSpPr>
          <p:nvPr>
            <p:ph type="title" idx="4294967295"/>
          </p:nvPr>
        </p:nvSpPr>
        <p:spPr>
          <a:xfrm>
            <a:off x="1905887" y="103837"/>
            <a:ext cx="6850657" cy="28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0" dirty="0"/>
              <a:t>APEX 2022 - Goals</a:t>
            </a:r>
            <a:endParaRPr sz="3200" b="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552885" y="1385750"/>
            <a:ext cx="8044527" cy="2067200"/>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382" name="Google Shape;382;p25"/>
          <p:cNvSpPr txBox="1">
            <a:spLocks noGrp="1"/>
          </p:cNvSpPr>
          <p:nvPr>
            <p:ph type="ctrTitle" idx="4294967295"/>
          </p:nvPr>
        </p:nvSpPr>
        <p:spPr>
          <a:xfrm>
            <a:off x="1575049" y="1813137"/>
            <a:ext cx="5990241" cy="122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3F5378"/>
                </a:solidFill>
              </a:rPr>
              <a:t>State &amp; Federal Updates</a:t>
            </a:r>
            <a:endParaRPr sz="4400" dirty="0">
              <a:solidFill>
                <a:srgbClr val="3F5378"/>
              </a:solidFill>
            </a:endParaRPr>
          </a:p>
        </p:txBody>
      </p:sp>
      <p:sp>
        <p:nvSpPr>
          <p:cNvPr id="383" name="Google Shape;383;p25"/>
          <p:cNvSpPr txBox="1">
            <a:spLocks noGrp="1"/>
          </p:cNvSpPr>
          <p:nvPr>
            <p:ph type="subTitle" idx="4294967295"/>
          </p:nvPr>
        </p:nvSpPr>
        <p:spPr>
          <a:xfrm>
            <a:off x="797050" y="3592654"/>
            <a:ext cx="7549900" cy="497400"/>
          </a:xfrm>
          <a:prstGeom prst="rect">
            <a:avLst/>
          </a:prstGeom>
          <a:ln>
            <a:noFill/>
          </a:ln>
        </p:spPr>
        <p:txBody>
          <a:bodyPr spcFirstLastPara="1" wrap="square" lIns="91425" tIns="91425" rIns="91425" bIns="91425" anchor="ctr" anchorCtr="0">
            <a:noAutofit/>
          </a:bodyPr>
          <a:lstStyle/>
          <a:p>
            <a:pPr marL="0" lvl="0" indent="0" algn="ctr" rtl="0">
              <a:spcBef>
                <a:spcPts val="600"/>
              </a:spcBef>
              <a:spcAft>
                <a:spcPts val="1000"/>
              </a:spcAft>
              <a:buNone/>
            </a:pPr>
            <a:r>
              <a:rPr lang="en" sz="3200" b="1" dirty="0" err="1">
                <a:solidFill>
                  <a:schemeClr val="accent1"/>
                </a:solidFill>
              </a:rPr>
              <a:t>Rasha</a:t>
            </a:r>
            <a:r>
              <a:rPr lang="en" sz="3200" b="1" dirty="0">
                <a:solidFill>
                  <a:schemeClr val="accent1"/>
                </a:solidFill>
              </a:rPr>
              <a:t> </a:t>
            </a:r>
            <a:r>
              <a:rPr lang="en" sz="3200" b="1" dirty="0" err="1">
                <a:solidFill>
                  <a:schemeClr val="accent1"/>
                </a:solidFill>
              </a:rPr>
              <a:t>Hetata</a:t>
            </a:r>
            <a:r>
              <a:rPr lang="en" sz="3200" b="1" dirty="0">
                <a:solidFill>
                  <a:schemeClr val="accent1"/>
                </a:solidFill>
              </a:rPr>
              <a:t> - </a:t>
            </a:r>
            <a:r>
              <a:rPr lang="en" sz="3200" b="1" i="1" dirty="0">
                <a:solidFill>
                  <a:srgbClr val="FF9800"/>
                </a:solidFill>
              </a:rPr>
              <a:t>Title I-C Migrant Coordinator</a:t>
            </a:r>
            <a:endParaRPr sz="3200" b="1" i="1" dirty="0">
              <a:solidFill>
                <a:srgbClr val="FF9800"/>
              </a:solidFill>
            </a:endParaRPr>
          </a:p>
        </p:txBody>
      </p:sp>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3" name="Picture 2">
            <a:extLst>
              <a:ext uri="{FF2B5EF4-FFF2-40B4-BE49-F238E27FC236}">
                <a16:creationId xmlns:a16="http://schemas.microsoft.com/office/drawing/2014/main" id="{0DD43F70-9B58-0249-AFAB-B0FF3EB58AEA}"/>
              </a:ext>
            </a:extLst>
          </p:cNvPr>
          <p:cNvPicPr>
            <a:picLocks noChangeAspect="1"/>
          </p:cNvPicPr>
          <p:nvPr/>
        </p:nvPicPr>
        <p:blipFill>
          <a:blip r:embed="rId3"/>
          <a:stretch>
            <a:fillRect/>
          </a:stretch>
        </p:blipFill>
        <p:spPr>
          <a:xfrm>
            <a:off x="2890773" y="1050841"/>
            <a:ext cx="2919397" cy="53945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3" name="Picture 2">
            <a:extLst>
              <a:ext uri="{FF2B5EF4-FFF2-40B4-BE49-F238E27FC236}">
                <a16:creationId xmlns:a16="http://schemas.microsoft.com/office/drawing/2014/main" id="{BCAA8B10-37F6-29BF-3568-0F6602768DEF}"/>
              </a:ext>
            </a:extLst>
          </p:cNvPr>
          <p:cNvPicPr>
            <a:picLocks noChangeAspect="1"/>
          </p:cNvPicPr>
          <p:nvPr/>
        </p:nvPicPr>
        <p:blipFill>
          <a:blip r:embed="rId3"/>
          <a:stretch>
            <a:fillRect/>
          </a:stretch>
        </p:blipFill>
        <p:spPr>
          <a:xfrm>
            <a:off x="-4" y="0"/>
            <a:ext cx="3556000" cy="4826000"/>
          </a:xfrm>
          <a:prstGeom prst="rect">
            <a:avLst/>
          </a:prstGeom>
        </p:spPr>
      </p:pic>
      <p:pic>
        <p:nvPicPr>
          <p:cNvPr id="5" name="Picture 4">
            <a:extLst>
              <a:ext uri="{FF2B5EF4-FFF2-40B4-BE49-F238E27FC236}">
                <a16:creationId xmlns:a16="http://schemas.microsoft.com/office/drawing/2014/main" id="{C6B225BB-B477-7FF8-EE14-10BDA4FCD405}"/>
              </a:ext>
            </a:extLst>
          </p:cNvPr>
          <p:cNvPicPr>
            <a:picLocks noChangeAspect="1"/>
          </p:cNvPicPr>
          <p:nvPr/>
        </p:nvPicPr>
        <p:blipFill>
          <a:blip r:embed="rId4"/>
          <a:stretch>
            <a:fillRect/>
          </a:stretch>
        </p:blipFill>
        <p:spPr>
          <a:xfrm>
            <a:off x="4213860" y="0"/>
            <a:ext cx="4686300" cy="3924300"/>
          </a:xfrm>
          <a:prstGeom prst="rect">
            <a:avLst/>
          </a:prstGeom>
        </p:spPr>
      </p:pic>
      <p:sp>
        <p:nvSpPr>
          <p:cNvPr id="21" name="Google Shape;191;p12">
            <a:extLst>
              <a:ext uri="{FF2B5EF4-FFF2-40B4-BE49-F238E27FC236}">
                <a16:creationId xmlns:a16="http://schemas.microsoft.com/office/drawing/2014/main" id="{884FB7EF-DCEF-F1BE-CA68-890A35A64CEB}"/>
              </a:ext>
            </a:extLst>
          </p:cNvPr>
          <p:cNvSpPr txBox="1">
            <a:spLocks/>
          </p:cNvSpPr>
          <p:nvPr/>
        </p:nvSpPr>
        <p:spPr>
          <a:xfrm>
            <a:off x="4885510" y="4147156"/>
            <a:ext cx="2290354" cy="362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rgbClr val="FF0000"/>
                </a:solidFill>
              </a:rPr>
              <a:t>* = Semester course</a:t>
            </a:r>
            <a:endParaRPr lang="en-US" sz="1800" i="1" dirty="0">
              <a:solidFill>
                <a:srgbClr val="3F5378"/>
              </a:solidFill>
            </a:endParaRPr>
          </a:p>
          <a:p>
            <a:endParaRPr lang="en-US" sz="1000" i="1" dirty="0">
              <a:solidFill>
                <a:srgbClr val="3F5378"/>
              </a:solidFill>
            </a:endParaRPr>
          </a:p>
        </p:txBody>
      </p:sp>
    </p:spTree>
    <p:extLst>
      <p:ext uri="{BB962C8B-B14F-4D97-AF65-F5344CB8AC3E}">
        <p14:creationId xmlns:p14="http://schemas.microsoft.com/office/powerpoint/2010/main" val="66721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APEX Registration Process</a:t>
            </a:r>
            <a:endParaRPr sz="3200" dirty="0"/>
          </a:p>
        </p:txBody>
      </p:sp>
      <p:sp>
        <p:nvSpPr>
          <p:cNvPr id="542" name="Google Shape;542;p35"/>
          <p:cNvSpPr txBox="1">
            <a:spLocks noGrp="1"/>
          </p:cNvSpPr>
          <p:nvPr>
            <p:ph type="body" idx="1"/>
          </p:nvPr>
        </p:nvSpPr>
        <p:spPr>
          <a:xfrm>
            <a:off x="520176" y="1632165"/>
            <a:ext cx="8319023" cy="273955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1. Contact Gloria for verification of course option</a:t>
            </a:r>
            <a:endParaRPr lang="en-US" dirty="0"/>
          </a:p>
          <a:p>
            <a:pPr marL="457200" lvl="0" indent="-342900" algn="l" rtl="0">
              <a:lnSpc>
                <a:spcPct val="115000"/>
              </a:lnSpc>
              <a:spcBef>
                <a:spcPts val="0"/>
              </a:spcBef>
              <a:spcAft>
                <a:spcPts val="0"/>
              </a:spcAft>
              <a:buSzPts val="1800"/>
              <a:buChar char="▰"/>
            </a:pPr>
            <a:r>
              <a:rPr lang="en-US" b="1" i="1" dirty="0" err="1">
                <a:solidFill>
                  <a:schemeClr val="accent5"/>
                </a:solidFill>
              </a:rPr>
              <a:t>GAltamirano@nwoesc.org</a:t>
            </a:r>
            <a:endParaRPr lang="en-US" b="1" i="1" dirty="0">
              <a:solidFill>
                <a:schemeClr val="accent5"/>
              </a:solidFill>
            </a:endParaRPr>
          </a:p>
          <a:p>
            <a:pPr marL="0" lvl="0" indent="0">
              <a:spcBef>
                <a:spcPts val="0"/>
              </a:spcBef>
              <a:buNone/>
            </a:pPr>
            <a:r>
              <a:rPr lang="en-US" dirty="0"/>
              <a:t>2. Fill out online Registration Form: </a:t>
            </a:r>
            <a:r>
              <a:rPr lang="en-US" dirty="0" err="1">
                <a:hlinkClick r:id="rId3"/>
              </a:rPr>
              <a:t>bit.ly</a:t>
            </a:r>
            <a:r>
              <a:rPr lang="en-US" dirty="0">
                <a:hlinkClick r:id="rId3"/>
              </a:rPr>
              <a:t>/</a:t>
            </a:r>
            <a:r>
              <a:rPr lang="en-US" dirty="0" err="1">
                <a:hlinkClick r:id="rId3"/>
              </a:rPr>
              <a:t>MigrantCourseRegistration</a:t>
            </a:r>
            <a:endParaRPr lang="en-US" dirty="0"/>
          </a:p>
          <a:p>
            <a:pPr lvl="0" indent="-342900">
              <a:lnSpc>
                <a:spcPct val="115000"/>
              </a:lnSpc>
              <a:spcBef>
                <a:spcPts val="0"/>
              </a:spcBef>
              <a:buSzPts val="1800"/>
            </a:pPr>
            <a:r>
              <a:rPr lang="en-US" dirty="0"/>
              <a:t>Person filling out request will receive a PDF copy to confirm it has been submitted. Link will be emailed to TR Clerks.</a:t>
            </a:r>
          </a:p>
          <a:p>
            <a:pPr marL="0" lvl="0" indent="0">
              <a:spcBef>
                <a:spcPts val="0"/>
              </a:spcBef>
              <a:buNone/>
            </a:pPr>
            <a:r>
              <a:rPr lang="en" dirty="0"/>
              <a:t>3. Please contact me if you are unsure or have any questions</a:t>
            </a:r>
            <a:endParaRPr lang="en-US" dirty="0"/>
          </a:p>
          <a:p>
            <a:pPr lvl="0" indent="-342900">
              <a:lnSpc>
                <a:spcPct val="115000"/>
              </a:lnSpc>
              <a:spcBef>
                <a:spcPts val="0"/>
              </a:spcBef>
              <a:buSzPts val="1800"/>
            </a:pPr>
            <a:r>
              <a:rPr lang="en-US" b="1" i="1" dirty="0" err="1">
                <a:solidFill>
                  <a:schemeClr val="accent5"/>
                </a:solidFill>
              </a:rPr>
              <a:t>Gary.Herman@putnamcountyesc.org</a:t>
            </a:r>
            <a:endParaRPr lang="en-US" b="1" i="1" dirty="0">
              <a:solidFill>
                <a:schemeClr val="accent5"/>
              </a:solidFill>
            </a:endParaRPr>
          </a:p>
        </p:txBody>
      </p:sp>
      <p:sp>
        <p:nvSpPr>
          <p:cNvPr id="544" name="Google Shape;544;p3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grpSp>
        <p:nvGrpSpPr>
          <p:cNvPr id="545" name="Google Shape;545;p35"/>
          <p:cNvGrpSpPr/>
          <p:nvPr/>
        </p:nvGrpSpPr>
        <p:grpSpPr>
          <a:xfrm>
            <a:off x="283552" y="610550"/>
            <a:ext cx="330270" cy="330251"/>
            <a:chOff x="1923675" y="1633650"/>
            <a:chExt cx="436000" cy="435975"/>
          </a:xfrm>
        </p:grpSpPr>
        <p:sp>
          <p:nvSpPr>
            <p:cNvPr id="546" name="Google Shape;546;p3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0F3686-1514-22DE-E6D2-826888FE5743}"/>
              </a:ext>
            </a:extLst>
          </p:cNvPr>
          <p:cNvSpPr>
            <a:spLocks noGrp="1"/>
          </p:cNvSpPr>
          <p:nvPr>
            <p:ph type="title"/>
          </p:nvPr>
        </p:nvSpPr>
        <p:spPr/>
        <p:txBody>
          <a:bodyPr/>
          <a:lstStyle/>
          <a:p>
            <a:r>
              <a:rPr lang="en-US" sz="3200" dirty="0"/>
              <a:t>APEX Training</a:t>
            </a:r>
          </a:p>
        </p:txBody>
      </p:sp>
      <p:sp>
        <p:nvSpPr>
          <p:cNvPr id="7" name="Text Placeholder 6">
            <a:extLst>
              <a:ext uri="{FF2B5EF4-FFF2-40B4-BE49-F238E27FC236}">
                <a16:creationId xmlns:a16="http://schemas.microsoft.com/office/drawing/2014/main" id="{62C99F45-A533-5890-4F62-2CA1BC7315BE}"/>
              </a:ext>
            </a:extLst>
          </p:cNvPr>
          <p:cNvSpPr>
            <a:spLocks noGrp="1"/>
          </p:cNvSpPr>
          <p:nvPr>
            <p:ph type="body" idx="1"/>
          </p:nvPr>
        </p:nvSpPr>
        <p:spPr>
          <a:xfrm>
            <a:off x="466700" y="1976846"/>
            <a:ext cx="8555380" cy="2496004"/>
          </a:xfrm>
        </p:spPr>
        <p:txBody>
          <a:bodyPr anchor="t"/>
          <a:lstStyle/>
          <a:p>
            <a:r>
              <a:rPr lang="en-US" sz="3600" b="1" dirty="0"/>
              <a:t>Friday, June 10</a:t>
            </a:r>
            <a:r>
              <a:rPr lang="en-US" sz="3600" b="1" baseline="30000" dirty="0"/>
              <a:t>th</a:t>
            </a:r>
            <a:r>
              <a:rPr lang="en-US" sz="3600" b="1" dirty="0"/>
              <a:t> @ The University of Findlay</a:t>
            </a:r>
          </a:p>
          <a:p>
            <a:pPr lvl="1"/>
            <a:r>
              <a:rPr lang="en-US" sz="3600" b="1" i="1" dirty="0"/>
              <a:t>Time: TBA</a:t>
            </a:r>
          </a:p>
          <a:p>
            <a:pPr lvl="1"/>
            <a:r>
              <a:rPr lang="en-US" sz="3600" b="1" i="1" dirty="0"/>
              <a:t>Training will be recorded and shared</a:t>
            </a:r>
            <a:endParaRPr lang="en-US" sz="3600" b="1" dirty="0"/>
          </a:p>
        </p:txBody>
      </p:sp>
      <p:sp>
        <p:nvSpPr>
          <p:cNvPr id="5" name="Slide Number Placeholder 4">
            <a:extLst>
              <a:ext uri="{FF2B5EF4-FFF2-40B4-BE49-F238E27FC236}">
                <a16:creationId xmlns:a16="http://schemas.microsoft.com/office/drawing/2014/main" id="{151093CD-4759-BE59-A2A5-DB51C6B06D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grpSp>
        <p:nvGrpSpPr>
          <p:cNvPr id="9" name="Google Shape;1172;p46">
            <a:extLst>
              <a:ext uri="{FF2B5EF4-FFF2-40B4-BE49-F238E27FC236}">
                <a16:creationId xmlns:a16="http://schemas.microsoft.com/office/drawing/2014/main" id="{E5DADF2E-2FE8-B8BC-3111-16D19DE65C5F}"/>
              </a:ext>
            </a:extLst>
          </p:cNvPr>
          <p:cNvGrpSpPr/>
          <p:nvPr/>
        </p:nvGrpSpPr>
        <p:grpSpPr>
          <a:xfrm>
            <a:off x="4429056" y="505597"/>
            <a:ext cx="507153" cy="507153"/>
            <a:chOff x="6649150" y="309350"/>
            <a:chExt cx="395800" cy="395800"/>
          </a:xfrm>
        </p:grpSpPr>
        <p:sp>
          <p:nvSpPr>
            <p:cNvPr id="10" name="Google Shape;1173;p46">
              <a:extLst>
                <a:ext uri="{FF2B5EF4-FFF2-40B4-BE49-F238E27FC236}">
                  <a16:creationId xmlns:a16="http://schemas.microsoft.com/office/drawing/2014/main" id="{02AD6B07-FD82-8F74-F36C-64CBF3AAA5B1}"/>
                </a:ext>
              </a:extLst>
            </p:cNvPr>
            <p:cNvSpPr/>
            <p:nvPr/>
          </p:nvSpPr>
          <p:spPr>
            <a:xfrm>
              <a:off x="6649150" y="309350"/>
              <a:ext cx="395800" cy="395800"/>
            </a:xfrm>
            <a:custGeom>
              <a:avLst/>
              <a:gdLst/>
              <a:ahLst/>
              <a:cxnLst/>
              <a:rect l="l" t="t" r="r" b="b"/>
              <a:pathLst>
                <a:path w="15832" h="15832" fill="none" extrusionOk="0">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74;p46">
              <a:extLst>
                <a:ext uri="{FF2B5EF4-FFF2-40B4-BE49-F238E27FC236}">
                  <a16:creationId xmlns:a16="http://schemas.microsoft.com/office/drawing/2014/main" id="{8FA8C248-8259-5384-71F0-084B0D45042C}"/>
                </a:ext>
              </a:extLst>
            </p:cNvPr>
            <p:cNvSpPr/>
            <p:nvPr/>
          </p:nvSpPr>
          <p:spPr>
            <a:xfrm>
              <a:off x="6673500" y="333700"/>
              <a:ext cx="347100" cy="347100"/>
            </a:xfrm>
            <a:custGeom>
              <a:avLst/>
              <a:gdLst/>
              <a:ahLst/>
              <a:cxnLst/>
              <a:rect l="l" t="t" r="r" b="b"/>
              <a:pathLst>
                <a:path w="13884" h="13884" fill="none" extrusionOk="0">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75;p46">
              <a:extLst>
                <a:ext uri="{FF2B5EF4-FFF2-40B4-BE49-F238E27FC236}">
                  <a16:creationId xmlns:a16="http://schemas.microsoft.com/office/drawing/2014/main" id="{524F5596-FC27-75CA-8ACD-AFC1E772D655}"/>
                </a:ext>
              </a:extLst>
            </p:cNvPr>
            <p:cNvSpPr/>
            <p:nvPr/>
          </p:nvSpPr>
          <p:spPr>
            <a:xfrm>
              <a:off x="6848850" y="397625"/>
              <a:ext cx="54825" cy="169300"/>
            </a:xfrm>
            <a:custGeom>
              <a:avLst/>
              <a:gdLst/>
              <a:ahLst/>
              <a:cxnLst/>
              <a:rect l="l" t="t" r="r" b="b"/>
              <a:pathLst>
                <a:path w="2193" h="6772" fill="none" extrusionOk="0">
                  <a:moveTo>
                    <a:pt x="1" y="1"/>
                  </a:moveTo>
                  <a:lnTo>
                    <a:pt x="1" y="4580"/>
                  </a:lnTo>
                  <a:lnTo>
                    <a:pt x="2193" y="6772"/>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76;p46">
              <a:extLst>
                <a:ext uri="{FF2B5EF4-FFF2-40B4-BE49-F238E27FC236}">
                  <a16:creationId xmlns:a16="http://schemas.microsoft.com/office/drawing/2014/main" id="{433780D5-3AEC-0DB8-5B08-A15321F908FE}"/>
                </a:ext>
              </a:extLst>
            </p:cNvPr>
            <p:cNvSpPr/>
            <p:nvPr/>
          </p:nvSpPr>
          <p:spPr>
            <a:xfrm>
              <a:off x="6847025" y="333700"/>
              <a:ext cx="25" cy="29250"/>
            </a:xfrm>
            <a:custGeom>
              <a:avLst/>
              <a:gdLst/>
              <a:ahLst/>
              <a:cxnLst/>
              <a:rect l="l" t="t" r="r" b="b"/>
              <a:pathLst>
                <a:path w="1" h="1170" fill="none" extrusionOk="0">
                  <a:moveTo>
                    <a:pt x="1" y="1170"/>
                  </a:moveTo>
                  <a:lnTo>
                    <a:pt x="1"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77;p46">
              <a:extLst>
                <a:ext uri="{FF2B5EF4-FFF2-40B4-BE49-F238E27FC236}">
                  <a16:creationId xmlns:a16="http://schemas.microsoft.com/office/drawing/2014/main" id="{DD57675C-A3F4-D384-F5C5-F0ECC4A5B1B4}"/>
                </a:ext>
              </a:extLst>
            </p:cNvPr>
            <p:cNvSpPr/>
            <p:nvPr/>
          </p:nvSpPr>
          <p:spPr>
            <a:xfrm>
              <a:off x="6760575" y="356850"/>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78;p46">
              <a:extLst>
                <a:ext uri="{FF2B5EF4-FFF2-40B4-BE49-F238E27FC236}">
                  <a16:creationId xmlns:a16="http://schemas.microsoft.com/office/drawing/2014/main" id="{1C21B77B-C792-025A-016E-9BAE27C5D82D}"/>
                </a:ext>
              </a:extLst>
            </p:cNvPr>
            <p:cNvSpPr/>
            <p:nvPr/>
          </p:nvSpPr>
          <p:spPr>
            <a:xfrm>
              <a:off x="6760575" y="356850"/>
              <a:ext cx="14025" cy="24975"/>
            </a:xfrm>
            <a:custGeom>
              <a:avLst/>
              <a:gdLst/>
              <a:ahLst/>
              <a:cxnLst/>
              <a:rect l="l" t="t" r="r" b="b"/>
              <a:pathLst>
                <a:path w="561" h="999" fill="none" extrusionOk="0">
                  <a:moveTo>
                    <a:pt x="1" y="0"/>
                  </a:moveTo>
                  <a:lnTo>
                    <a:pt x="561" y="999"/>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79;p46">
              <a:extLst>
                <a:ext uri="{FF2B5EF4-FFF2-40B4-BE49-F238E27FC236}">
                  <a16:creationId xmlns:a16="http://schemas.microsoft.com/office/drawing/2014/main" id="{618CF663-DA81-BBDE-1D6B-0433EAA1F97F}"/>
                </a:ext>
              </a:extLst>
            </p:cNvPr>
            <p:cNvSpPr/>
            <p:nvPr/>
          </p:nvSpPr>
          <p:spPr>
            <a:xfrm>
              <a:off x="6696650" y="420775"/>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80;p46">
              <a:extLst>
                <a:ext uri="{FF2B5EF4-FFF2-40B4-BE49-F238E27FC236}">
                  <a16:creationId xmlns:a16="http://schemas.microsoft.com/office/drawing/2014/main" id="{BB438AC2-DE68-66F5-36A3-A45E0C813D99}"/>
                </a:ext>
              </a:extLst>
            </p:cNvPr>
            <p:cNvSpPr/>
            <p:nvPr/>
          </p:nvSpPr>
          <p:spPr>
            <a:xfrm>
              <a:off x="6696650" y="420775"/>
              <a:ext cx="24975" cy="14025"/>
            </a:xfrm>
            <a:custGeom>
              <a:avLst/>
              <a:gdLst/>
              <a:ahLst/>
              <a:cxnLst/>
              <a:rect l="l" t="t" r="r" b="b"/>
              <a:pathLst>
                <a:path w="999" h="561" fill="none" extrusionOk="0">
                  <a:moveTo>
                    <a:pt x="0" y="0"/>
                  </a:moveTo>
                  <a:lnTo>
                    <a:pt x="999" y="56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81;p46">
              <a:extLst>
                <a:ext uri="{FF2B5EF4-FFF2-40B4-BE49-F238E27FC236}">
                  <a16:creationId xmlns:a16="http://schemas.microsoft.com/office/drawing/2014/main" id="{09C0EE3C-17F9-C741-2494-6929CC0BB672}"/>
                </a:ext>
              </a:extLst>
            </p:cNvPr>
            <p:cNvSpPr/>
            <p:nvPr/>
          </p:nvSpPr>
          <p:spPr>
            <a:xfrm>
              <a:off x="6673500" y="507225"/>
              <a:ext cx="29250" cy="25"/>
            </a:xfrm>
            <a:custGeom>
              <a:avLst/>
              <a:gdLst/>
              <a:ahLst/>
              <a:cxnLst/>
              <a:rect l="l" t="t" r="r" b="b"/>
              <a:pathLst>
                <a:path w="1170" h="1" fill="none" extrusionOk="0">
                  <a:moveTo>
                    <a:pt x="1" y="1"/>
                  </a:moveTo>
                  <a:lnTo>
                    <a:pt x="1170"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82;p46">
              <a:extLst>
                <a:ext uri="{FF2B5EF4-FFF2-40B4-BE49-F238E27FC236}">
                  <a16:creationId xmlns:a16="http://schemas.microsoft.com/office/drawing/2014/main" id="{B9419E87-14FB-D130-2E7C-476DE672BCAA}"/>
                </a:ext>
              </a:extLst>
            </p:cNvPr>
            <p:cNvSpPr/>
            <p:nvPr/>
          </p:nvSpPr>
          <p:spPr>
            <a:xfrm>
              <a:off x="6696650" y="593700"/>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3;p46">
              <a:extLst>
                <a:ext uri="{FF2B5EF4-FFF2-40B4-BE49-F238E27FC236}">
                  <a16:creationId xmlns:a16="http://schemas.microsoft.com/office/drawing/2014/main" id="{30B828FE-A9B6-0778-B434-73743370DE00}"/>
                </a:ext>
              </a:extLst>
            </p:cNvPr>
            <p:cNvSpPr/>
            <p:nvPr/>
          </p:nvSpPr>
          <p:spPr>
            <a:xfrm>
              <a:off x="6696650" y="579700"/>
              <a:ext cx="24975" cy="14025"/>
            </a:xfrm>
            <a:custGeom>
              <a:avLst/>
              <a:gdLst/>
              <a:ahLst/>
              <a:cxnLst/>
              <a:rect l="l" t="t" r="r" b="b"/>
              <a:pathLst>
                <a:path w="999" h="561" fill="none" extrusionOk="0">
                  <a:moveTo>
                    <a:pt x="0" y="560"/>
                  </a:moveTo>
                  <a:lnTo>
                    <a:pt x="999"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4;p46">
              <a:extLst>
                <a:ext uri="{FF2B5EF4-FFF2-40B4-BE49-F238E27FC236}">
                  <a16:creationId xmlns:a16="http://schemas.microsoft.com/office/drawing/2014/main" id="{DC32D836-9819-C213-FFE4-FF3FC60CD311}"/>
                </a:ext>
              </a:extLst>
            </p:cNvPr>
            <p:cNvSpPr/>
            <p:nvPr/>
          </p:nvSpPr>
          <p:spPr>
            <a:xfrm>
              <a:off x="6760575" y="632675"/>
              <a:ext cx="14025" cy="24975"/>
            </a:xfrm>
            <a:custGeom>
              <a:avLst/>
              <a:gdLst/>
              <a:ahLst/>
              <a:cxnLst/>
              <a:rect l="l" t="t" r="r" b="b"/>
              <a:pathLst>
                <a:path w="561" h="999" fill="none" extrusionOk="0">
                  <a:moveTo>
                    <a:pt x="1" y="999"/>
                  </a:moveTo>
                  <a:lnTo>
                    <a:pt x="56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5;p46">
              <a:extLst>
                <a:ext uri="{FF2B5EF4-FFF2-40B4-BE49-F238E27FC236}">
                  <a16:creationId xmlns:a16="http://schemas.microsoft.com/office/drawing/2014/main" id="{66FCA3B6-A5D1-8428-61D2-FC1065131253}"/>
                </a:ext>
              </a:extLst>
            </p:cNvPr>
            <p:cNvSpPr/>
            <p:nvPr/>
          </p:nvSpPr>
          <p:spPr>
            <a:xfrm>
              <a:off x="6760575" y="657625"/>
              <a:ext cx="25" cy="25"/>
            </a:xfrm>
            <a:custGeom>
              <a:avLst/>
              <a:gdLst/>
              <a:ahLst/>
              <a:cxnLst/>
              <a:rect l="l" t="t" r="r" b="b"/>
              <a:pathLst>
                <a:path w="1" h="1" fill="none" extrusionOk="0">
                  <a:moveTo>
                    <a:pt x="1" y="1"/>
                  </a:moveTo>
                  <a:lnTo>
                    <a:pt x="1"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6;p46">
              <a:extLst>
                <a:ext uri="{FF2B5EF4-FFF2-40B4-BE49-F238E27FC236}">
                  <a16:creationId xmlns:a16="http://schemas.microsoft.com/office/drawing/2014/main" id="{AAF77754-2487-B36D-E1E4-3A6EADB1AF88}"/>
                </a:ext>
              </a:extLst>
            </p:cNvPr>
            <p:cNvSpPr/>
            <p:nvPr/>
          </p:nvSpPr>
          <p:spPr>
            <a:xfrm>
              <a:off x="6847025" y="651550"/>
              <a:ext cx="25" cy="29250"/>
            </a:xfrm>
            <a:custGeom>
              <a:avLst/>
              <a:gdLst/>
              <a:ahLst/>
              <a:cxnLst/>
              <a:rect l="l" t="t" r="r" b="b"/>
              <a:pathLst>
                <a:path w="1" h="1170" fill="none" extrusionOk="0">
                  <a:moveTo>
                    <a:pt x="1" y="0"/>
                  </a:moveTo>
                  <a:lnTo>
                    <a:pt x="1" y="1169"/>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87;p46">
              <a:extLst>
                <a:ext uri="{FF2B5EF4-FFF2-40B4-BE49-F238E27FC236}">
                  <a16:creationId xmlns:a16="http://schemas.microsoft.com/office/drawing/2014/main" id="{3EA0F5A5-388F-37E6-4BC4-21CEE65707D0}"/>
                </a:ext>
              </a:extLst>
            </p:cNvPr>
            <p:cNvSpPr/>
            <p:nvPr/>
          </p:nvSpPr>
          <p:spPr>
            <a:xfrm>
              <a:off x="6919500" y="632675"/>
              <a:ext cx="14025" cy="24975"/>
            </a:xfrm>
            <a:custGeom>
              <a:avLst/>
              <a:gdLst/>
              <a:ahLst/>
              <a:cxnLst/>
              <a:rect l="l" t="t" r="r" b="b"/>
              <a:pathLst>
                <a:path w="561" h="999" fill="none" extrusionOk="0">
                  <a:moveTo>
                    <a:pt x="560" y="999"/>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88;p46">
              <a:extLst>
                <a:ext uri="{FF2B5EF4-FFF2-40B4-BE49-F238E27FC236}">
                  <a16:creationId xmlns:a16="http://schemas.microsoft.com/office/drawing/2014/main" id="{940F4D7F-4CA4-322B-EC99-447406D2FD61}"/>
                </a:ext>
              </a:extLst>
            </p:cNvPr>
            <p:cNvSpPr/>
            <p:nvPr/>
          </p:nvSpPr>
          <p:spPr>
            <a:xfrm>
              <a:off x="6933500" y="657625"/>
              <a:ext cx="25" cy="25"/>
            </a:xfrm>
            <a:custGeom>
              <a:avLst/>
              <a:gdLst/>
              <a:ahLst/>
              <a:cxnLst/>
              <a:rect l="l" t="t" r="r" b="b"/>
              <a:pathLst>
                <a:path w="1" h="1" fill="none" extrusionOk="0">
                  <a:moveTo>
                    <a:pt x="0" y="1"/>
                  </a:moveTo>
                  <a:lnTo>
                    <a:pt x="0"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89;p46">
              <a:extLst>
                <a:ext uri="{FF2B5EF4-FFF2-40B4-BE49-F238E27FC236}">
                  <a16:creationId xmlns:a16="http://schemas.microsoft.com/office/drawing/2014/main" id="{07A609C1-E545-3269-ACB7-A3369333B97D}"/>
                </a:ext>
              </a:extLst>
            </p:cNvPr>
            <p:cNvSpPr/>
            <p:nvPr/>
          </p:nvSpPr>
          <p:spPr>
            <a:xfrm>
              <a:off x="6972475" y="579700"/>
              <a:ext cx="24975" cy="14025"/>
            </a:xfrm>
            <a:custGeom>
              <a:avLst/>
              <a:gdLst/>
              <a:ahLst/>
              <a:cxnLst/>
              <a:rect l="l" t="t" r="r" b="b"/>
              <a:pathLst>
                <a:path w="999" h="561" fill="none" extrusionOk="0">
                  <a:moveTo>
                    <a:pt x="999" y="56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0;p46">
              <a:extLst>
                <a:ext uri="{FF2B5EF4-FFF2-40B4-BE49-F238E27FC236}">
                  <a16:creationId xmlns:a16="http://schemas.microsoft.com/office/drawing/2014/main" id="{2EC45DC6-358A-3AA0-1421-0FBB29BF56DC}"/>
                </a:ext>
              </a:extLst>
            </p:cNvPr>
            <p:cNvSpPr/>
            <p:nvPr/>
          </p:nvSpPr>
          <p:spPr>
            <a:xfrm>
              <a:off x="6997425" y="593700"/>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1;p46">
              <a:extLst>
                <a:ext uri="{FF2B5EF4-FFF2-40B4-BE49-F238E27FC236}">
                  <a16:creationId xmlns:a16="http://schemas.microsoft.com/office/drawing/2014/main" id="{3F3C0BC4-A012-AFDB-5B43-3246BE1BC3DE}"/>
                </a:ext>
              </a:extLst>
            </p:cNvPr>
            <p:cNvSpPr/>
            <p:nvPr/>
          </p:nvSpPr>
          <p:spPr>
            <a:xfrm>
              <a:off x="6991350" y="507225"/>
              <a:ext cx="29250" cy="25"/>
            </a:xfrm>
            <a:custGeom>
              <a:avLst/>
              <a:gdLst/>
              <a:ahLst/>
              <a:cxnLst/>
              <a:rect l="l" t="t" r="r" b="b"/>
              <a:pathLst>
                <a:path w="1170" h="1" fill="none" extrusionOk="0">
                  <a:moveTo>
                    <a:pt x="1169" y="1"/>
                  </a:moveTo>
                  <a:lnTo>
                    <a:pt x="0"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2;p46">
              <a:extLst>
                <a:ext uri="{FF2B5EF4-FFF2-40B4-BE49-F238E27FC236}">
                  <a16:creationId xmlns:a16="http://schemas.microsoft.com/office/drawing/2014/main" id="{06F5D081-E184-B102-BAD0-18A071F0A094}"/>
                </a:ext>
              </a:extLst>
            </p:cNvPr>
            <p:cNvSpPr/>
            <p:nvPr/>
          </p:nvSpPr>
          <p:spPr>
            <a:xfrm>
              <a:off x="6972475" y="420775"/>
              <a:ext cx="24975" cy="14025"/>
            </a:xfrm>
            <a:custGeom>
              <a:avLst/>
              <a:gdLst/>
              <a:ahLst/>
              <a:cxnLst/>
              <a:rect l="l" t="t" r="r" b="b"/>
              <a:pathLst>
                <a:path w="999" h="561" fill="none" extrusionOk="0">
                  <a:moveTo>
                    <a:pt x="0" y="561"/>
                  </a:moveTo>
                  <a:lnTo>
                    <a:pt x="999"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3;p46">
              <a:extLst>
                <a:ext uri="{FF2B5EF4-FFF2-40B4-BE49-F238E27FC236}">
                  <a16:creationId xmlns:a16="http://schemas.microsoft.com/office/drawing/2014/main" id="{A3158E24-CEA2-2D72-C426-92BD300776B2}"/>
                </a:ext>
              </a:extLst>
            </p:cNvPr>
            <p:cNvSpPr/>
            <p:nvPr/>
          </p:nvSpPr>
          <p:spPr>
            <a:xfrm>
              <a:off x="6997425" y="420775"/>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4;p46">
              <a:extLst>
                <a:ext uri="{FF2B5EF4-FFF2-40B4-BE49-F238E27FC236}">
                  <a16:creationId xmlns:a16="http://schemas.microsoft.com/office/drawing/2014/main" id="{45F6D444-EC39-65F8-1371-C01E4E6A9CB8}"/>
                </a:ext>
              </a:extLst>
            </p:cNvPr>
            <p:cNvSpPr/>
            <p:nvPr/>
          </p:nvSpPr>
          <p:spPr>
            <a:xfrm>
              <a:off x="6919500" y="356850"/>
              <a:ext cx="14025" cy="24975"/>
            </a:xfrm>
            <a:custGeom>
              <a:avLst/>
              <a:gdLst/>
              <a:ahLst/>
              <a:cxnLst/>
              <a:rect l="l" t="t" r="r" b="b"/>
              <a:pathLst>
                <a:path w="561" h="999" fill="none" extrusionOk="0">
                  <a:moveTo>
                    <a:pt x="560" y="0"/>
                  </a:moveTo>
                  <a:lnTo>
                    <a:pt x="0" y="999"/>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5;p46">
              <a:extLst>
                <a:ext uri="{FF2B5EF4-FFF2-40B4-BE49-F238E27FC236}">
                  <a16:creationId xmlns:a16="http://schemas.microsoft.com/office/drawing/2014/main" id="{F442191F-8E0C-4DC1-9631-4B1CE604CDF9}"/>
                </a:ext>
              </a:extLst>
            </p:cNvPr>
            <p:cNvSpPr/>
            <p:nvPr/>
          </p:nvSpPr>
          <p:spPr>
            <a:xfrm>
              <a:off x="6933500" y="356850"/>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797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1B75E-198F-4E05-ADDA-CF67F3C39E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24" name="Picture 23">
            <a:extLst>
              <a:ext uri="{FF2B5EF4-FFF2-40B4-BE49-F238E27FC236}">
                <a16:creationId xmlns:a16="http://schemas.microsoft.com/office/drawing/2014/main" id="{D9452E9A-D7D3-37B5-402C-CE1F063B2659}"/>
              </a:ext>
            </a:extLst>
          </p:cNvPr>
          <p:cNvPicPr>
            <a:picLocks noChangeAspect="1"/>
          </p:cNvPicPr>
          <p:nvPr/>
        </p:nvPicPr>
        <p:blipFill>
          <a:blip r:embed="rId2"/>
          <a:stretch>
            <a:fillRect/>
          </a:stretch>
        </p:blipFill>
        <p:spPr>
          <a:xfrm>
            <a:off x="-4051" y="0"/>
            <a:ext cx="6687207" cy="5143500"/>
          </a:xfrm>
          <a:prstGeom prst="rect">
            <a:avLst/>
          </a:prstGeom>
        </p:spPr>
      </p:pic>
    </p:spTree>
    <p:extLst>
      <p:ext uri="{BB962C8B-B14F-4D97-AF65-F5344CB8AC3E}">
        <p14:creationId xmlns:p14="http://schemas.microsoft.com/office/powerpoint/2010/main" val="408979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512" name="Google Shape;512;p32"/>
          <p:cNvSpPr txBox="1">
            <a:spLocks noGrp="1"/>
          </p:cNvSpPr>
          <p:nvPr>
            <p:ph type="body" idx="4294967295"/>
          </p:nvPr>
        </p:nvSpPr>
        <p:spPr>
          <a:xfrm>
            <a:off x="69620" y="812297"/>
            <a:ext cx="2811600" cy="3239116"/>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US" sz="2800" b="1" dirty="0">
                <a:solidFill>
                  <a:srgbClr val="FF9800"/>
                </a:solidFill>
              </a:rPr>
              <a:t>2023 National Migrant Education Conference</a:t>
            </a:r>
          </a:p>
          <a:p>
            <a:pPr marL="0" lvl="0" indent="0" algn="ctr" rtl="0">
              <a:lnSpc>
                <a:spcPts val="2060"/>
              </a:lnSpc>
              <a:spcBef>
                <a:spcPts val="600"/>
              </a:spcBef>
              <a:spcAft>
                <a:spcPts val="0"/>
              </a:spcAft>
              <a:buNone/>
            </a:pPr>
            <a:endParaRPr sz="2800" b="1" dirty="0">
              <a:solidFill>
                <a:srgbClr val="FF9800"/>
              </a:solidFill>
            </a:endParaRPr>
          </a:p>
          <a:p>
            <a:pPr marL="0" lvl="0" indent="0" algn="ctr" rtl="0">
              <a:spcBef>
                <a:spcPts val="1000"/>
              </a:spcBef>
              <a:spcAft>
                <a:spcPts val="1000"/>
              </a:spcAft>
              <a:buNone/>
            </a:pPr>
            <a:r>
              <a:rPr lang="en" sz="2800" b="1" dirty="0">
                <a:solidFill>
                  <a:schemeClr val="accent4">
                    <a:lumMod val="50000"/>
                  </a:schemeClr>
                </a:solidFill>
              </a:rPr>
              <a:t>Albuquerque, N.M.</a:t>
            </a:r>
            <a:r>
              <a:rPr lang="en" sz="2800" dirty="0"/>
              <a:t> </a:t>
            </a:r>
            <a:r>
              <a:rPr lang="en" i="1" dirty="0"/>
              <a:t>April 30 – May 03</a:t>
            </a:r>
            <a:endParaRPr i="1" dirty="0"/>
          </a:p>
        </p:txBody>
      </p:sp>
      <p:grpSp>
        <p:nvGrpSpPr>
          <p:cNvPr id="513" name="Google Shape;513;p32"/>
          <p:cNvGrpSpPr/>
          <p:nvPr/>
        </p:nvGrpSpPr>
        <p:grpSpPr>
          <a:xfrm>
            <a:off x="2569029" y="78375"/>
            <a:ext cx="6514008" cy="4252828"/>
            <a:chOff x="1177450" y="241631"/>
            <a:chExt cx="6173152" cy="3616776"/>
          </a:xfrm>
        </p:grpSpPr>
        <p:sp>
          <p:nvSpPr>
            <p:cNvPr id="514" name="Google Shape;514;p32"/>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4"/>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32"/>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4"/>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32"/>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32"/>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 name="Picture 2">
            <a:extLst>
              <a:ext uri="{FF2B5EF4-FFF2-40B4-BE49-F238E27FC236}">
                <a16:creationId xmlns:a16="http://schemas.microsoft.com/office/drawing/2014/main" id="{513E30D1-B807-9746-87D3-9EE046ED2698}"/>
              </a:ext>
            </a:extLst>
          </p:cNvPr>
          <p:cNvPicPr>
            <a:picLocks noChangeAspect="1"/>
          </p:cNvPicPr>
          <p:nvPr/>
        </p:nvPicPr>
        <p:blipFill>
          <a:blip r:embed="rId3"/>
          <a:stretch>
            <a:fillRect/>
          </a:stretch>
        </p:blipFill>
        <p:spPr>
          <a:xfrm>
            <a:off x="3309257" y="314920"/>
            <a:ext cx="5052443" cy="3736493"/>
          </a:xfrm>
          <a:prstGeom prst="rect">
            <a:avLst/>
          </a:prstGeom>
        </p:spPr>
      </p:pic>
      <p:sp>
        <p:nvSpPr>
          <p:cNvPr id="4" name="TextBox 3">
            <a:extLst>
              <a:ext uri="{FF2B5EF4-FFF2-40B4-BE49-F238E27FC236}">
                <a16:creationId xmlns:a16="http://schemas.microsoft.com/office/drawing/2014/main" id="{4ED32F0F-1891-844B-BA55-571A8ABF3247}"/>
              </a:ext>
            </a:extLst>
          </p:cNvPr>
          <p:cNvSpPr txBox="1"/>
          <p:nvPr/>
        </p:nvSpPr>
        <p:spPr>
          <a:xfrm>
            <a:off x="3936276" y="3300552"/>
            <a:ext cx="3707851" cy="646331"/>
          </a:xfrm>
          <a:prstGeom prst="rect">
            <a:avLst/>
          </a:prstGeom>
          <a:noFill/>
        </p:spPr>
        <p:txBody>
          <a:bodyPr wrap="square" rtlCol="0">
            <a:spAutoFit/>
          </a:bodyPr>
          <a:lstStyle/>
          <a:p>
            <a:pPr algn="ctr"/>
            <a:r>
              <a:rPr lang="en-US" sz="3600" b="1" dirty="0">
                <a:solidFill>
                  <a:schemeClr val="bg1"/>
                </a:solidFill>
              </a:rPr>
              <a:t>NASDME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Malena Gutierrez</a:t>
            </a:r>
            <a:endParaRPr sz="4400" dirty="0"/>
          </a:p>
        </p:txBody>
      </p:sp>
      <p:sp>
        <p:nvSpPr>
          <p:cNvPr id="222" name="Google Shape;222;p14"/>
          <p:cNvSpPr txBox="1">
            <a:spLocks noGrp="1"/>
          </p:cNvSpPr>
          <p:nvPr>
            <p:ph type="subTitle" idx="1"/>
          </p:nvPr>
        </p:nvSpPr>
        <p:spPr>
          <a:xfrm>
            <a:off x="463525" y="3975449"/>
            <a:ext cx="4787744"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4000" b="1" i="1" dirty="0"/>
              <a:t>State ID&amp;R Coordinator</a:t>
            </a:r>
            <a:endParaRPr sz="4000" b="1" i="1" dirty="0"/>
          </a:p>
        </p:txBody>
      </p:sp>
      <p:sp>
        <p:nvSpPr>
          <p:cNvPr id="223" name="Google Shape;223;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224" name="Google Shape;224;p14"/>
          <p:cNvSpPr txBox="1"/>
          <p:nvPr/>
        </p:nvSpPr>
        <p:spPr>
          <a:xfrm>
            <a:off x="463524" y="0"/>
            <a:ext cx="7670281" cy="2871148"/>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000" b="1" dirty="0">
                <a:solidFill>
                  <a:srgbClr val="3F5378"/>
                </a:solidFill>
                <a:latin typeface="Roboto Condensed"/>
                <a:ea typeface="Roboto Condensed"/>
                <a:cs typeface="Roboto Condensed"/>
                <a:sym typeface="Roboto Condensed"/>
              </a:rPr>
              <a:t>Identification &amp; Recruitment</a:t>
            </a:r>
            <a:endParaRPr sz="6000" b="1" dirty="0">
              <a:solidFill>
                <a:srgbClr val="3F5378"/>
              </a:solidFill>
              <a:latin typeface="Roboto Condensed"/>
              <a:ea typeface="Roboto Condensed"/>
              <a:cs typeface="Roboto Condensed"/>
              <a:sym typeface="Roboto Condensed"/>
            </a:endParaRPr>
          </a:p>
        </p:txBody>
      </p:sp>
      <p:pic>
        <p:nvPicPr>
          <p:cNvPr id="6" name="Google Shape;113;p15">
            <a:extLst>
              <a:ext uri="{FF2B5EF4-FFF2-40B4-BE49-F238E27FC236}">
                <a16:creationId xmlns:a16="http://schemas.microsoft.com/office/drawing/2014/main" id="{74487726-EDD9-7C43-9917-A0418C922122}"/>
              </a:ext>
            </a:extLst>
          </p:cNvPr>
          <p:cNvPicPr preferRelativeResize="0"/>
          <p:nvPr/>
        </p:nvPicPr>
        <p:blipFill>
          <a:blip r:embed="rId3">
            <a:alphaModFix/>
          </a:blip>
          <a:stretch>
            <a:fillRect/>
          </a:stretch>
        </p:blipFill>
        <p:spPr>
          <a:xfrm>
            <a:off x="7275440" y="3402841"/>
            <a:ext cx="1474978" cy="1545215"/>
          </a:xfrm>
          <a:prstGeom prst="rect">
            <a:avLst/>
          </a:prstGeom>
          <a:noFill/>
          <a:ln>
            <a:noFill/>
          </a:ln>
        </p:spPr>
      </p:pic>
    </p:spTree>
    <p:extLst>
      <p:ext uri="{BB962C8B-B14F-4D97-AF65-F5344CB8AC3E}">
        <p14:creationId xmlns:p14="http://schemas.microsoft.com/office/powerpoint/2010/main" val="2448871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MEP Regional Model</a:t>
            </a:r>
          </a:p>
        </p:txBody>
      </p:sp>
      <p:sp>
        <p:nvSpPr>
          <p:cNvPr id="7" name="Content Placeholder 2">
            <a:extLst>
              <a:ext uri="{FF2B5EF4-FFF2-40B4-BE49-F238E27FC236}">
                <a16:creationId xmlns:a16="http://schemas.microsoft.com/office/drawing/2014/main" id="{B81F555E-3FDB-F54F-A6E3-99BF337FCF85}"/>
              </a:ext>
            </a:extLst>
          </p:cNvPr>
          <p:cNvSpPr txBox="1">
            <a:spLocks/>
          </p:cNvSpPr>
          <p:nvPr/>
        </p:nvSpPr>
        <p:spPr>
          <a:xfrm>
            <a:off x="5077562" y="1613836"/>
            <a:ext cx="4027838" cy="1959362"/>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v"/>
            </a:pPr>
            <a:r>
              <a:rPr lang="en-US" sz="4800" dirty="0">
                <a:latin typeface="Times New Roman" panose="02020603050405020304" pitchFamily="18" charset="0"/>
                <a:cs typeface="Times New Roman" panose="02020603050405020304" pitchFamily="18" charset="0"/>
              </a:rPr>
              <a:t>Putnam Co. ESC</a:t>
            </a:r>
            <a:endParaRPr lang="en-US" sz="4800" dirty="0">
              <a:solidFill>
                <a:srgbClr val="00B0F0"/>
              </a:solidFill>
              <a:latin typeface="Times New Roman" panose="02020603050405020304" pitchFamily="18" charset="0"/>
              <a:cs typeface="Times New Roman" panose="02020603050405020304" pitchFamily="18" charset="0"/>
            </a:endParaRPr>
          </a:p>
          <a:p>
            <a:pPr>
              <a:buFont typeface="Wingdings" pitchFamily="2" charset="2"/>
              <a:buChar char="v"/>
            </a:pPr>
            <a:r>
              <a:rPr lang="en-US" sz="4800" dirty="0">
                <a:latin typeface="Times New Roman" panose="02020603050405020304" pitchFamily="18" charset="0"/>
                <a:cs typeface="Times New Roman" panose="02020603050405020304" pitchFamily="18" charset="0"/>
              </a:rPr>
              <a:t>Tecumseh</a:t>
            </a:r>
          </a:p>
          <a:p>
            <a:pPr>
              <a:buFont typeface="Wingdings" pitchFamily="2" charset="2"/>
              <a:buChar char="v"/>
            </a:pPr>
            <a:r>
              <a:rPr lang="en-US" sz="4800" dirty="0">
                <a:latin typeface="Times New Roman" panose="02020603050405020304" pitchFamily="18" charset="0"/>
                <a:cs typeface="Times New Roman" panose="02020603050405020304" pitchFamily="18" charset="0"/>
              </a:rPr>
              <a:t>Old Fort</a:t>
            </a:r>
          </a:p>
          <a:p>
            <a:pPr>
              <a:buFont typeface="Wingdings" pitchFamily="2" charset="2"/>
              <a:buChar char="v"/>
            </a:pPr>
            <a:r>
              <a:rPr lang="en-US" sz="4800" dirty="0">
                <a:latin typeface="Times New Roman" panose="02020603050405020304" pitchFamily="18" charset="0"/>
                <a:cs typeface="Times New Roman" panose="02020603050405020304" pitchFamily="18" charset="0"/>
              </a:rPr>
              <a:t>Willard</a:t>
            </a:r>
          </a:p>
          <a:p>
            <a:pPr>
              <a:buFont typeface="Wingdings" pitchFamily="2" charset="2"/>
              <a:buChar char="v"/>
            </a:pPr>
            <a:r>
              <a:rPr lang="en-US" sz="4800" dirty="0" err="1">
                <a:latin typeface="Times New Roman" panose="02020603050405020304" pitchFamily="18" charset="0"/>
                <a:cs typeface="Times New Roman" panose="02020603050405020304" pitchFamily="18" charset="0"/>
              </a:rPr>
              <a:t>Marlington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689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5" name="Oval 14">
            <a:extLst>
              <a:ext uri="{FF2B5EF4-FFF2-40B4-BE49-F238E27FC236}">
                <a16:creationId xmlns:a16="http://schemas.microsoft.com/office/drawing/2014/main" id="{55F81B82-9012-A648-84BD-D136DE737642}"/>
              </a:ext>
            </a:extLst>
          </p:cNvPr>
          <p:cNvSpPr/>
          <p:nvPr/>
        </p:nvSpPr>
        <p:spPr>
          <a:xfrm>
            <a:off x="139337" y="410967"/>
            <a:ext cx="1268224" cy="1705510"/>
          </a:xfrm>
          <a:prstGeom prst="ellipse">
            <a:avLst/>
          </a:prstGeom>
          <a:solidFill>
            <a:srgbClr val="FF0000">
              <a:alpha val="28235"/>
            </a:srgbClr>
          </a:solidFill>
          <a:ln>
            <a:solidFill>
              <a:srgbClr val="0A8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Maggie Hernandez</a:t>
            </a:r>
          </a:p>
          <a:p>
            <a:pPr marL="285750" indent="-285750">
              <a:spcBef>
                <a:spcPts val="600"/>
              </a:spcBef>
              <a:buClr>
                <a:schemeClr val="dk1"/>
              </a:buClr>
              <a:buSzPts val="1100"/>
              <a:buFont typeface="Wingdings" pitchFamily="2" charset="2"/>
              <a:buChar char="v"/>
            </a:pPr>
            <a:r>
              <a:rPr lang="en-US" sz="1800" dirty="0"/>
              <a:t>Serves most of of NW Ohio</a:t>
            </a:r>
          </a:p>
          <a:p>
            <a:pPr marL="285750" indent="-285750">
              <a:spcBef>
                <a:spcPts val="600"/>
              </a:spcBef>
              <a:buClr>
                <a:schemeClr val="dk1"/>
              </a:buClr>
              <a:buSzPts val="1100"/>
              <a:buFont typeface="Wingdings" pitchFamily="2" charset="2"/>
              <a:buChar char="v"/>
            </a:pPr>
            <a:r>
              <a:rPr lang="en-US" sz="1800" dirty="0"/>
              <a:t>Challenge in recruiting Marshallese families due to language and culture barriers</a:t>
            </a:r>
          </a:p>
          <a:p>
            <a:pPr marL="285750" indent="-285750">
              <a:spcBef>
                <a:spcPts val="600"/>
              </a:spcBef>
              <a:buClr>
                <a:schemeClr val="dk1"/>
              </a:buClr>
              <a:buSzPts val="1100"/>
              <a:buFont typeface="Wingdings" pitchFamily="2" charset="2"/>
              <a:buChar char="v"/>
            </a:pPr>
            <a:r>
              <a:rPr lang="en-US" sz="1800" dirty="0"/>
              <a:t>Currently working with Mercer county and IDRC to conduct a recruitment sweep of that population </a:t>
            </a:r>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Putnam County</a:t>
            </a:r>
          </a:p>
        </p:txBody>
      </p:sp>
    </p:spTree>
    <p:extLst>
      <p:ext uri="{BB962C8B-B14F-4D97-AF65-F5344CB8AC3E}">
        <p14:creationId xmlns:p14="http://schemas.microsoft.com/office/powerpoint/2010/main" val="3512293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5" name="Oval 14">
            <a:extLst>
              <a:ext uri="{FF2B5EF4-FFF2-40B4-BE49-F238E27FC236}">
                <a16:creationId xmlns:a16="http://schemas.microsoft.com/office/drawing/2014/main" id="{55F81B82-9012-A648-84BD-D136DE737642}"/>
              </a:ext>
            </a:extLst>
          </p:cNvPr>
          <p:cNvSpPr/>
          <p:nvPr/>
        </p:nvSpPr>
        <p:spPr>
          <a:xfrm>
            <a:off x="102742" y="2167847"/>
            <a:ext cx="1695236" cy="1387012"/>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Recruiter Needed</a:t>
            </a:r>
          </a:p>
          <a:p>
            <a:pPr marL="285750" indent="-285750">
              <a:spcBef>
                <a:spcPts val="600"/>
              </a:spcBef>
              <a:buClr>
                <a:schemeClr val="dk1"/>
              </a:buClr>
              <a:buSzPts val="1100"/>
              <a:buFont typeface="Wingdings" pitchFamily="2" charset="2"/>
              <a:buChar char="v"/>
            </a:pPr>
            <a:r>
              <a:rPr lang="en-US" sz="1800" dirty="0"/>
              <a:t>Maggie has been covering that area until a replacement is found.</a:t>
            </a:r>
          </a:p>
          <a:p>
            <a:pPr marL="285750" indent="-285750">
              <a:spcBef>
                <a:spcPts val="600"/>
              </a:spcBef>
              <a:buClr>
                <a:schemeClr val="dk1"/>
              </a:buClr>
              <a:buSzPts val="1100"/>
              <a:buFont typeface="Wingdings" pitchFamily="2" charset="2"/>
              <a:buChar char="v"/>
            </a:pPr>
            <a:r>
              <a:rPr lang="en-US" sz="1800" dirty="0"/>
              <a:t>Very limited canvassing opportunities because there is not a recruiter</a:t>
            </a:r>
          </a:p>
          <a:p>
            <a:pPr marL="285750" indent="-285750">
              <a:spcBef>
                <a:spcPts val="600"/>
              </a:spcBef>
              <a:buClr>
                <a:schemeClr val="dk1"/>
              </a:buClr>
              <a:buSzPts val="1100"/>
              <a:buFont typeface="Wingdings" pitchFamily="2" charset="2"/>
              <a:buChar char="v"/>
            </a:pPr>
            <a:r>
              <a:rPr lang="en-US" sz="1800" dirty="0"/>
              <a:t>Migratory pattern is more complex in some areas due to employer vetting</a:t>
            </a:r>
          </a:p>
          <a:p>
            <a:pPr marL="285750" indent="-285750">
              <a:spcBef>
                <a:spcPts val="600"/>
              </a:spcBef>
              <a:buClr>
                <a:schemeClr val="dk1"/>
              </a:buClr>
              <a:buSzPts val="1100"/>
              <a:buFont typeface="Wingdings" pitchFamily="2" charset="2"/>
              <a:buChar char="v"/>
            </a:pPr>
            <a:r>
              <a:rPr lang="en-US" sz="1800" dirty="0"/>
              <a:t>Strict immigration enforcement in certain areas</a:t>
            </a:r>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Tecumseh</a:t>
            </a:r>
          </a:p>
        </p:txBody>
      </p:sp>
    </p:spTree>
    <p:extLst>
      <p:ext uri="{BB962C8B-B14F-4D97-AF65-F5344CB8AC3E}">
        <p14:creationId xmlns:p14="http://schemas.microsoft.com/office/powerpoint/2010/main" val="422623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Marta Dominguez</a:t>
            </a:r>
          </a:p>
          <a:p>
            <a:pPr marL="285750" indent="-285750">
              <a:spcBef>
                <a:spcPts val="600"/>
              </a:spcBef>
              <a:buClr>
                <a:schemeClr val="dk1"/>
              </a:buClr>
              <a:buSzPts val="1100"/>
              <a:buFont typeface="Wingdings" pitchFamily="2" charset="2"/>
              <a:buChar char="v"/>
            </a:pPr>
            <a:r>
              <a:rPr lang="en-US" sz="1800" dirty="0"/>
              <a:t>Betty Pacheco retired in 2021</a:t>
            </a:r>
          </a:p>
          <a:p>
            <a:pPr marL="285750" indent="-285750">
              <a:spcBef>
                <a:spcPts val="600"/>
              </a:spcBef>
              <a:buClr>
                <a:schemeClr val="dk1"/>
              </a:buClr>
              <a:buSzPts val="1100"/>
              <a:buFont typeface="Wingdings" pitchFamily="2" charset="2"/>
              <a:buChar char="v"/>
            </a:pPr>
            <a:r>
              <a:rPr lang="en-US" sz="1800" dirty="0"/>
              <a:t>Less families and more H2A workers</a:t>
            </a:r>
          </a:p>
          <a:p>
            <a:pPr marL="285750" indent="-285750">
              <a:spcBef>
                <a:spcPts val="600"/>
              </a:spcBef>
              <a:buClr>
                <a:schemeClr val="dk1"/>
              </a:buClr>
              <a:buSzPts val="1100"/>
              <a:buFont typeface="Wingdings" pitchFamily="2" charset="2"/>
              <a:buChar char="v"/>
            </a:pPr>
            <a:r>
              <a:rPr lang="en-US" sz="1800" dirty="0"/>
              <a:t>More challenge with employer cooperation in recruiting workers on-site. </a:t>
            </a:r>
          </a:p>
          <a:p>
            <a:pPr marL="285750" indent="-285750">
              <a:spcBef>
                <a:spcPts val="600"/>
              </a:spcBef>
              <a:buClr>
                <a:schemeClr val="dk1"/>
              </a:buClr>
              <a:buSzPts val="1100"/>
              <a:buFont typeface="Wingdings" pitchFamily="2" charset="2"/>
              <a:buChar char="v"/>
            </a:pPr>
            <a:r>
              <a:rPr lang="en-US" sz="1800" dirty="0"/>
              <a:t>Working on building stronger relationships with employers.</a:t>
            </a: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Old Fort</a:t>
            </a:r>
          </a:p>
        </p:txBody>
      </p:sp>
      <p:sp>
        <p:nvSpPr>
          <p:cNvPr id="7" name="Oval 6">
            <a:extLst>
              <a:ext uri="{FF2B5EF4-FFF2-40B4-BE49-F238E27FC236}">
                <a16:creationId xmlns:a16="http://schemas.microsoft.com/office/drawing/2014/main" id="{741D2AD6-6DB1-CE46-9EA0-5394F816394E}"/>
              </a:ext>
            </a:extLst>
          </p:cNvPr>
          <p:cNvSpPr/>
          <p:nvPr/>
        </p:nvSpPr>
        <p:spPr>
          <a:xfrm>
            <a:off x="1022915" y="441788"/>
            <a:ext cx="1268224" cy="1175877"/>
          </a:xfrm>
          <a:prstGeom prst="ellipse">
            <a:avLst/>
          </a:prstGeom>
          <a:solidFill>
            <a:srgbClr val="FF0000">
              <a:alpha val="33945"/>
            </a:srgbClr>
          </a:solidFill>
          <a:ln>
            <a:solidFill>
              <a:srgbClr val="0A8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42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B1226F-5E62-864E-B602-11E46F247EEB}"/>
              </a:ext>
            </a:extLst>
          </p:cNvPr>
          <p:cNvSpPr>
            <a:spLocks noGrp="1"/>
          </p:cNvSpPr>
          <p:nvPr>
            <p:ph type="title"/>
          </p:nvPr>
        </p:nvSpPr>
        <p:spPr/>
        <p:txBody>
          <a:bodyPr/>
          <a:lstStyle/>
          <a:p>
            <a:r>
              <a:rPr lang="en-US" sz="3200" dirty="0"/>
              <a:t>State Updates</a:t>
            </a:r>
          </a:p>
        </p:txBody>
      </p:sp>
      <p:sp>
        <p:nvSpPr>
          <p:cNvPr id="2" name="Slide Number Placeholder 1">
            <a:extLst>
              <a:ext uri="{FF2B5EF4-FFF2-40B4-BE49-F238E27FC236}">
                <a16:creationId xmlns:a16="http://schemas.microsoft.com/office/drawing/2014/main" id="{1B1246DC-AC55-45E3-8EB3-619CD6BEBB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Rectangle 1">
            <a:extLst>
              <a:ext uri="{FF2B5EF4-FFF2-40B4-BE49-F238E27FC236}">
                <a16:creationId xmlns:a16="http://schemas.microsoft.com/office/drawing/2014/main" id="{C1A9C3DA-2CFF-4EEB-AB80-0BADF85A4C0D}"/>
              </a:ext>
            </a:extLst>
          </p:cNvPr>
          <p:cNvSpPr>
            <a:spLocks noChangeArrowheads="1"/>
          </p:cNvSpPr>
          <p:nvPr/>
        </p:nvSpPr>
        <p:spPr bwMode="auto">
          <a:xfrm>
            <a:off x="256550" y="1660077"/>
            <a:ext cx="773801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lang="en-US" sz="1800" b="1" dirty="0">
                <a:effectLst/>
                <a:latin typeface="Calibri" panose="020F0502020204030204" pitchFamily="34" charset="0"/>
                <a:ea typeface="Calibri" panose="020F0502020204030204" pitchFamily="34" charset="0"/>
              </a:rPr>
              <a:t>FY22 Federal Programs Spring Regionals - Live Labs</a:t>
            </a:r>
          </a:p>
          <a:p>
            <a:pPr marR="0" lvl="0" defTabSz="914400" rtl="0" eaLnBrk="0" fontAlgn="base" latinLnBrk="0" hangingPunct="0">
              <a:lnSpc>
                <a:spcPct val="100000"/>
              </a:lnSpc>
              <a:spcBef>
                <a:spcPct val="0"/>
              </a:spcBef>
              <a:spcAft>
                <a:spcPct val="0"/>
              </a:spcAft>
              <a:buClrTx/>
              <a:buSzTx/>
              <a:tabLst/>
            </a:pPr>
            <a:endParaRPr lang="en-US" sz="1800" b="1"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Friday, May 6, 2022: </a:t>
            </a: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Gallia-Vinton ESC University of Rio Grande 218 N. College Ave. Rio Grande, OH  45674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Live Lab Session: 9:00 a.m. – 11:30 p.m. or 12:30 – 3:00 p.m.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Monday, May 9, 2022: </a:t>
            </a: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ESC of Northeast Ohio 6393 Oak Tree Boulevard, South Independence, OH  44131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Live Lab Session: 9:00 a.m. – 11:30 p.m. or 12:30 – 3:00 p.m.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Tuesday, May 10, 2022: </a:t>
            </a: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Hamilton County ESC 11083 Hamilton Avenue, Cincinnati, OH 45231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Live Lab Session: 9:00 a.m. – 11:30 p.m. or 12:30 – 3:00 p.m.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Friday, May 13, 2022: </a:t>
            </a: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ESC of Lake Erie West 2275 Collingwood Boulevard, Toledo, OH 43620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Live Lab Session: 9:00 a.m. – 11:30 p.m. or 12:30 – 3:00 p.m.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Additional Live Lab Sessions:</a:t>
            </a: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Ohio Department of Education 25 South Front Street Columbus, OH 43215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Thursday, May 12, 2022    9:00 – 11:30 a.m. and 12:30 – 3:00 p.m.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Thursday, May 17, 2022	9:00 – 11:30 a.m. and 12:30 – 3:00 p.m.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23B4DD8-2B61-4377-8301-DEFF96DD62FF}"/>
              </a:ext>
            </a:extLst>
          </p:cNvPr>
          <p:cNvSpPr txBox="1"/>
          <p:nvPr/>
        </p:nvSpPr>
        <p:spPr>
          <a:xfrm>
            <a:off x="77002" y="1347668"/>
            <a:ext cx="8052317" cy="461665"/>
          </a:xfrm>
          <a:prstGeom prst="rect">
            <a:avLst/>
          </a:prstGeom>
          <a:noFill/>
        </p:spPr>
        <p:txBody>
          <a:bodyPr wrap="square">
            <a:spAutoFit/>
          </a:bodyPr>
          <a:lstStyle/>
          <a:p>
            <a:r>
              <a:rPr lang="en-US" sz="2400" b="1" dirty="0">
                <a:solidFill>
                  <a:schemeClr val="bg2"/>
                </a:solidFill>
                <a:latin typeface="+mj-lt"/>
                <a:cs typeface="Calibri" panose="020F0502020204030204" pitchFamily="34" charset="0"/>
              </a:rPr>
              <a:t>Title I-C Request for Proposal (NA/SDP/Evaluation)</a:t>
            </a:r>
          </a:p>
        </p:txBody>
      </p:sp>
    </p:spTree>
    <p:extLst>
      <p:ext uri="{BB962C8B-B14F-4D97-AF65-F5344CB8AC3E}">
        <p14:creationId xmlns:p14="http://schemas.microsoft.com/office/powerpoint/2010/main" val="1155464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617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Janelle Watts</a:t>
            </a:r>
          </a:p>
          <a:p>
            <a:pPr marL="285750" indent="-285750">
              <a:spcBef>
                <a:spcPts val="600"/>
              </a:spcBef>
              <a:buClr>
                <a:schemeClr val="dk1"/>
              </a:buClr>
              <a:buSzPts val="1100"/>
              <a:buFont typeface="Wingdings" pitchFamily="2" charset="2"/>
              <a:buChar char="v"/>
            </a:pPr>
            <a:r>
              <a:rPr lang="en-US" sz="1800" dirty="0"/>
              <a:t>Newly hired recruiter to cover the area served by the Willard summer building program.</a:t>
            </a:r>
          </a:p>
          <a:p>
            <a:pPr marL="285750" indent="-285750">
              <a:spcBef>
                <a:spcPts val="600"/>
              </a:spcBef>
              <a:buClr>
                <a:schemeClr val="dk1"/>
              </a:buClr>
              <a:buSzPts val="1100"/>
              <a:buFont typeface="Wingdings" pitchFamily="2" charset="2"/>
              <a:buChar char="v"/>
            </a:pPr>
            <a:r>
              <a:rPr lang="en-US" sz="1800" dirty="0"/>
              <a:t>Limited recruitment duties until completing the recruiter certification training </a:t>
            </a:r>
          </a:p>
          <a:p>
            <a:pPr marL="285750" indent="-285750">
              <a:spcBef>
                <a:spcPts val="600"/>
              </a:spcBef>
              <a:buClr>
                <a:schemeClr val="dk1"/>
              </a:buClr>
              <a:buSzPts val="1100"/>
              <a:buFont typeface="Wingdings" pitchFamily="2" charset="2"/>
              <a:buChar char="v"/>
            </a:pPr>
            <a:r>
              <a:rPr lang="en-US" sz="1800" dirty="0"/>
              <a:t>Requires shadowing for the first few months as a new recruiter</a:t>
            </a:r>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Willard</a:t>
            </a:r>
          </a:p>
        </p:txBody>
      </p:sp>
      <p:sp>
        <p:nvSpPr>
          <p:cNvPr id="7" name="Oval 6">
            <a:extLst>
              <a:ext uri="{FF2B5EF4-FFF2-40B4-BE49-F238E27FC236}">
                <a16:creationId xmlns:a16="http://schemas.microsoft.com/office/drawing/2014/main" id="{741D2AD6-6DB1-CE46-9EA0-5394F816394E}"/>
              </a:ext>
            </a:extLst>
          </p:cNvPr>
          <p:cNvSpPr/>
          <p:nvPr/>
        </p:nvSpPr>
        <p:spPr>
          <a:xfrm>
            <a:off x="2224302" y="961535"/>
            <a:ext cx="528326" cy="476799"/>
          </a:xfrm>
          <a:prstGeom prst="ellipse">
            <a:avLst/>
          </a:prstGeom>
          <a:solidFill>
            <a:srgbClr val="FF0000">
              <a:alpha val="32267"/>
            </a:srgbClr>
          </a:solidFill>
          <a:ln>
            <a:solidFill>
              <a:srgbClr val="0A8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740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Ada Reyes</a:t>
            </a:r>
          </a:p>
          <a:p>
            <a:pPr marL="285750" indent="-285750">
              <a:spcBef>
                <a:spcPts val="600"/>
              </a:spcBef>
              <a:buClr>
                <a:schemeClr val="dk1"/>
              </a:buClr>
              <a:buSzPts val="1100"/>
              <a:buFont typeface="Wingdings" pitchFamily="2" charset="2"/>
              <a:buChar char="v"/>
            </a:pPr>
            <a:r>
              <a:rPr lang="en-US" sz="1800" dirty="0"/>
              <a:t>Is covering the areas around Willard that are not served by the summer building program.</a:t>
            </a:r>
          </a:p>
          <a:p>
            <a:pPr marL="285750" indent="-285750">
              <a:spcBef>
                <a:spcPts val="600"/>
              </a:spcBef>
              <a:buClr>
                <a:schemeClr val="dk1"/>
              </a:buClr>
              <a:buSzPts val="1100"/>
              <a:buFont typeface="Wingdings" pitchFamily="2" charset="2"/>
              <a:buChar char="v"/>
            </a:pPr>
            <a:r>
              <a:rPr lang="en-US" sz="1800" dirty="0"/>
              <a:t>Has previously served multiple roles within the migrant education program</a:t>
            </a:r>
          </a:p>
          <a:p>
            <a:pPr marL="285750" indent="-285750">
              <a:spcBef>
                <a:spcPts val="600"/>
              </a:spcBef>
              <a:buClr>
                <a:schemeClr val="dk1"/>
              </a:buClr>
              <a:buSzPts val="1100"/>
              <a:buFont typeface="Wingdings" pitchFamily="2" charset="2"/>
              <a:buChar char="v"/>
            </a:pPr>
            <a:r>
              <a:rPr lang="en-US" sz="1800" dirty="0"/>
              <a:t>Will need to spend time shadowing the new recruiter</a:t>
            </a:r>
          </a:p>
          <a:p>
            <a:pPr marL="285750" indent="-285750">
              <a:spcBef>
                <a:spcPts val="600"/>
              </a:spcBef>
              <a:buClr>
                <a:schemeClr val="dk1"/>
              </a:buClr>
              <a:buSzPts val="1100"/>
              <a:buFont typeface="Wingdings" pitchFamily="2" charset="2"/>
              <a:buChar char="v"/>
            </a:pPr>
            <a:endParaRPr lang="en-US" sz="1800" dirty="0"/>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Willard</a:t>
            </a:r>
          </a:p>
        </p:txBody>
      </p:sp>
      <p:sp>
        <p:nvSpPr>
          <p:cNvPr id="7" name="Oval 6">
            <a:extLst>
              <a:ext uri="{FF2B5EF4-FFF2-40B4-BE49-F238E27FC236}">
                <a16:creationId xmlns:a16="http://schemas.microsoft.com/office/drawing/2014/main" id="{741D2AD6-6DB1-CE46-9EA0-5394F816394E}"/>
              </a:ext>
            </a:extLst>
          </p:cNvPr>
          <p:cNvSpPr/>
          <p:nvPr/>
        </p:nvSpPr>
        <p:spPr>
          <a:xfrm>
            <a:off x="2116476" y="760287"/>
            <a:ext cx="1037690" cy="1243173"/>
          </a:xfrm>
          <a:prstGeom prst="ellipse">
            <a:avLst/>
          </a:prstGeom>
          <a:solidFill>
            <a:srgbClr val="FF0000">
              <a:alpha val="26994"/>
            </a:srgbClr>
          </a:solidFill>
          <a:ln>
            <a:solidFill>
              <a:srgbClr val="0A8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717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Marisa Gonzales</a:t>
            </a:r>
          </a:p>
          <a:p>
            <a:pPr marL="285750" indent="-285750">
              <a:spcBef>
                <a:spcPts val="600"/>
              </a:spcBef>
              <a:buClr>
                <a:schemeClr val="dk1"/>
              </a:buClr>
              <a:buSzPts val="1100"/>
              <a:buFont typeface="Wingdings" pitchFamily="2" charset="2"/>
              <a:buChar char="v"/>
            </a:pPr>
            <a:r>
              <a:rPr lang="en-US" dirty="0"/>
              <a:t>Is covering the city of Columbus and the surrounding areas.</a:t>
            </a:r>
          </a:p>
          <a:p>
            <a:pPr marL="285750" indent="-285750">
              <a:spcBef>
                <a:spcPts val="600"/>
              </a:spcBef>
              <a:buClr>
                <a:schemeClr val="dk1"/>
              </a:buClr>
              <a:buSzPts val="1100"/>
              <a:buFont typeface="Wingdings" pitchFamily="2" charset="2"/>
              <a:buChar char="v"/>
            </a:pPr>
            <a:r>
              <a:rPr lang="en-US" dirty="0"/>
              <a:t>Limited experience with recruiting due to the  pandemic </a:t>
            </a:r>
          </a:p>
          <a:p>
            <a:pPr marL="285750" indent="-285750">
              <a:spcBef>
                <a:spcPts val="600"/>
              </a:spcBef>
              <a:buClr>
                <a:schemeClr val="dk1"/>
              </a:buClr>
              <a:buSzPts val="1100"/>
              <a:buFont typeface="Wingdings" pitchFamily="2" charset="2"/>
              <a:buChar char="v"/>
            </a:pPr>
            <a:r>
              <a:rPr lang="en-US" dirty="0"/>
              <a:t>Now that we are returning to in-person recruitment is willing to assist other recruiters in other regions </a:t>
            </a:r>
          </a:p>
          <a:p>
            <a:pPr>
              <a:spcBef>
                <a:spcPts val="600"/>
              </a:spcBef>
              <a:buClr>
                <a:schemeClr val="dk1"/>
              </a:buClr>
              <a:buSzPts val="1100"/>
            </a:pPr>
            <a:endParaRPr lang="en-US" dirty="0"/>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Willard</a:t>
            </a:r>
          </a:p>
        </p:txBody>
      </p:sp>
      <p:sp>
        <p:nvSpPr>
          <p:cNvPr id="7" name="Oval 6">
            <a:extLst>
              <a:ext uri="{FF2B5EF4-FFF2-40B4-BE49-F238E27FC236}">
                <a16:creationId xmlns:a16="http://schemas.microsoft.com/office/drawing/2014/main" id="{741D2AD6-6DB1-CE46-9EA0-5394F816394E}"/>
              </a:ext>
            </a:extLst>
          </p:cNvPr>
          <p:cNvSpPr/>
          <p:nvPr/>
        </p:nvSpPr>
        <p:spPr>
          <a:xfrm>
            <a:off x="1777429" y="1962365"/>
            <a:ext cx="1171254" cy="1623316"/>
          </a:xfrm>
          <a:prstGeom prst="ellipse">
            <a:avLst/>
          </a:prstGeom>
          <a:solidFill>
            <a:srgbClr val="FF0000">
              <a:alpha val="24249"/>
            </a:srgbClr>
          </a:solidFill>
          <a:ln>
            <a:solidFill>
              <a:srgbClr val="0A8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806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Recruiter Needed</a:t>
            </a:r>
          </a:p>
          <a:p>
            <a:pPr marL="285750" indent="-285750">
              <a:spcBef>
                <a:spcPts val="600"/>
              </a:spcBef>
              <a:buClr>
                <a:schemeClr val="dk1"/>
              </a:buClr>
              <a:buSzPts val="1100"/>
              <a:buFont typeface="Wingdings" pitchFamily="2" charset="2"/>
              <a:buChar char="v"/>
            </a:pPr>
            <a:r>
              <a:rPr lang="en-US" dirty="0"/>
              <a:t>Past data has shown identified migrant families</a:t>
            </a:r>
          </a:p>
          <a:p>
            <a:pPr marL="285750" indent="-285750">
              <a:spcBef>
                <a:spcPts val="600"/>
              </a:spcBef>
              <a:buClr>
                <a:schemeClr val="dk1"/>
              </a:buClr>
              <a:buSzPts val="1100"/>
              <a:buFont typeface="Wingdings" pitchFamily="2" charset="2"/>
              <a:buChar char="v"/>
            </a:pPr>
            <a:r>
              <a:rPr lang="en-US" dirty="0"/>
              <a:t>Very limited canvassing opportunities because there is not a recruiter</a:t>
            </a:r>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Willard</a:t>
            </a:r>
          </a:p>
        </p:txBody>
      </p:sp>
      <p:sp>
        <p:nvSpPr>
          <p:cNvPr id="7" name="Oval 6">
            <a:extLst>
              <a:ext uri="{FF2B5EF4-FFF2-40B4-BE49-F238E27FC236}">
                <a16:creationId xmlns:a16="http://schemas.microsoft.com/office/drawing/2014/main" id="{741D2AD6-6DB1-CE46-9EA0-5394F816394E}"/>
              </a:ext>
            </a:extLst>
          </p:cNvPr>
          <p:cNvSpPr/>
          <p:nvPr/>
        </p:nvSpPr>
        <p:spPr>
          <a:xfrm>
            <a:off x="38600" y="3489526"/>
            <a:ext cx="2732926" cy="1304774"/>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56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Emma Owens</a:t>
            </a:r>
          </a:p>
          <a:p>
            <a:pPr marL="285750" indent="-285750">
              <a:spcBef>
                <a:spcPts val="600"/>
              </a:spcBef>
              <a:buClr>
                <a:schemeClr val="dk1"/>
              </a:buClr>
              <a:buSzPts val="1100"/>
              <a:buFont typeface="Wingdings" pitchFamily="2" charset="2"/>
              <a:buChar char="v"/>
            </a:pPr>
            <a:r>
              <a:rPr lang="en-US" sz="1800" dirty="0"/>
              <a:t>Brianne Marsh will not be returning to recruit this season.</a:t>
            </a:r>
          </a:p>
          <a:p>
            <a:pPr marL="285750" indent="-285750">
              <a:spcBef>
                <a:spcPts val="600"/>
              </a:spcBef>
              <a:buClr>
                <a:schemeClr val="dk1"/>
              </a:buClr>
              <a:buSzPts val="1100"/>
              <a:buFont typeface="Wingdings" pitchFamily="2" charset="2"/>
              <a:buChar char="v"/>
            </a:pPr>
            <a:r>
              <a:rPr lang="en-US" sz="1800" dirty="0"/>
              <a:t>Assigned to cover the </a:t>
            </a:r>
            <a:r>
              <a:rPr lang="en-US" sz="1800" dirty="0" err="1"/>
              <a:t>Marlington</a:t>
            </a:r>
            <a:r>
              <a:rPr lang="en-US" sz="1800" dirty="0"/>
              <a:t> summer building program but also recruits nearby areas that are not served by the MEP.</a:t>
            </a:r>
          </a:p>
          <a:p>
            <a:pPr marL="285750" indent="-285750">
              <a:spcBef>
                <a:spcPts val="600"/>
              </a:spcBef>
              <a:buClr>
                <a:schemeClr val="dk1"/>
              </a:buClr>
              <a:buSzPts val="1100"/>
              <a:buFont typeface="Wingdings" pitchFamily="2" charset="2"/>
              <a:buChar char="v"/>
            </a:pPr>
            <a:endParaRPr lang="en-US" sz="1800" dirty="0"/>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err="1">
                <a:solidFill>
                  <a:schemeClr val="bg1"/>
                </a:solidFill>
              </a:rPr>
              <a:t>Marlington</a:t>
            </a:r>
            <a:endParaRPr lang="en-US" sz="3200" b="1" dirty="0">
              <a:solidFill>
                <a:schemeClr val="bg1"/>
              </a:solidFill>
            </a:endParaRPr>
          </a:p>
        </p:txBody>
      </p:sp>
      <p:sp>
        <p:nvSpPr>
          <p:cNvPr id="7" name="Oval 6">
            <a:extLst>
              <a:ext uri="{FF2B5EF4-FFF2-40B4-BE49-F238E27FC236}">
                <a16:creationId xmlns:a16="http://schemas.microsoft.com/office/drawing/2014/main" id="{741D2AD6-6DB1-CE46-9EA0-5394F816394E}"/>
              </a:ext>
            </a:extLst>
          </p:cNvPr>
          <p:cNvSpPr/>
          <p:nvPr/>
        </p:nvSpPr>
        <p:spPr>
          <a:xfrm>
            <a:off x="3231951" y="1248353"/>
            <a:ext cx="1020187" cy="986276"/>
          </a:xfrm>
          <a:prstGeom prst="ellipse">
            <a:avLst/>
          </a:prstGeom>
          <a:solidFill>
            <a:srgbClr val="FF0000">
              <a:alpha val="35000"/>
            </a:srgbClr>
          </a:solidFill>
          <a:ln>
            <a:solidFill>
              <a:srgbClr val="0A8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314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r>
              <a:rPr lang="en-US" sz="2400" b="1" dirty="0">
                <a:solidFill>
                  <a:schemeClr val="accent5"/>
                </a:solidFill>
              </a:rPr>
              <a:t>Recruiter(s) Needed</a:t>
            </a:r>
          </a:p>
          <a:p>
            <a:pPr marL="285750" indent="-285750">
              <a:spcBef>
                <a:spcPts val="600"/>
              </a:spcBef>
              <a:buClr>
                <a:schemeClr val="dk1"/>
              </a:buClr>
              <a:buSzPts val="1100"/>
              <a:buFont typeface="Wingdings" pitchFamily="2" charset="2"/>
              <a:buChar char="v"/>
            </a:pPr>
            <a:r>
              <a:rPr lang="en-US" sz="1800" dirty="0"/>
              <a:t>Past data has shown identified migrant families</a:t>
            </a:r>
          </a:p>
          <a:p>
            <a:pPr marL="285750" indent="-285750">
              <a:spcBef>
                <a:spcPts val="600"/>
              </a:spcBef>
              <a:buClr>
                <a:schemeClr val="dk1"/>
              </a:buClr>
              <a:buSzPts val="1100"/>
              <a:buFont typeface="Wingdings" pitchFamily="2" charset="2"/>
              <a:buChar char="v"/>
            </a:pPr>
            <a:r>
              <a:rPr lang="en-US" sz="1800" dirty="0"/>
              <a:t>Very limited canvassing opportunities because there is not a recruiter</a:t>
            </a:r>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err="1">
                <a:solidFill>
                  <a:schemeClr val="bg1"/>
                </a:solidFill>
              </a:rPr>
              <a:t>Marlington</a:t>
            </a:r>
            <a:endParaRPr lang="en-US" sz="3200" b="1" dirty="0">
              <a:solidFill>
                <a:schemeClr val="bg1"/>
              </a:solidFill>
            </a:endParaRPr>
          </a:p>
        </p:txBody>
      </p:sp>
      <p:sp>
        <p:nvSpPr>
          <p:cNvPr id="7" name="Oval 6">
            <a:extLst>
              <a:ext uri="{FF2B5EF4-FFF2-40B4-BE49-F238E27FC236}">
                <a16:creationId xmlns:a16="http://schemas.microsoft.com/office/drawing/2014/main" id="{741D2AD6-6DB1-CE46-9EA0-5394F816394E}"/>
              </a:ext>
            </a:extLst>
          </p:cNvPr>
          <p:cNvSpPr/>
          <p:nvPr/>
        </p:nvSpPr>
        <p:spPr>
          <a:xfrm>
            <a:off x="2537716" y="2280863"/>
            <a:ext cx="2034283" cy="2036553"/>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C4EF3B-2A2B-7440-B2E6-01D56FB3FE54}"/>
              </a:ext>
            </a:extLst>
          </p:cNvPr>
          <p:cNvSpPr/>
          <p:nvPr/>
        </p:nvSpPr>
        <p:spPr>
          <a:xfrm>
            <a:off x="3077029" y="365787"/>
            <a:ext cx="1684452" cy="1088992"/>
          </a:xfrm>
          <a:prstGeom prst="ellipse">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400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1030"/>
            <a:ext cx="4759980" cy="5144530"/>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761481" y="0"/>
            <a:ext cx="4382519"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marL="285750" indent="-285750">
              <a:spcBef>
                <a:spcPts val="600"/>
              </a:spcBef>
              <a:buClr>
                <a:schemeClr val="dk1"/>
              </a:buClr>
              <a:buSzPts val="1100"/>
              <a:buFont typeface="Wingdings" pitchFamily="2" charset="2"/>
              <a:buChar char="v"/>
            </a:pPr>
            <a:r>
              <a:rPr lang="en-US" sz="1800" dirty="0"/>
              <a:t>Pockets areas where recruitment representation is needed. </a:t>
            </a:r>
          </a:p>
          <a:p>
            <a:pPr marL="285750" indent="-285750">
              <a:spcBef>
                <a:spcPts val="600"/>
              </a:spcBef>
              <a:buClr>
                <a:schemeClr val="dk1"/>
              </a:buClr>
              <a:buSzPts val="1100"/>
              <a:buFont typeface="Wingdings" pitchFamily="2" charset="2"/>
              <a:buChar char="v"/>
            </a:pPr>
            <a:r>
              <a:rPr lang="en-US" sz="1800" dirty="0"/>
              <a:t>Currently in discussion with each MEP director about enhancing recruitment activities in their region</a:t>
            </a:r>
          </a:p>
          <a:p>
            <a:pPr marL="285750" indent="-285750">
              <a:spcBef>
                <a:spcPts val="600"/>
              </a:spcBef>
              <a:buClr>
                <a:schemeClr val="dk1"/>
              </a:buClr>
              <a:buSzPts val="1100"/>
              <a:buFont typeface="Wingdings" pitchFamily="2" charset="2"/>
              <a:buChar char="v"/>
            </a:pPr>
            <a:r>
              <a:rPr lang="en-US" sz="1800" dirty="0"/>
              <a:t>Open to discussing options for hiring new recruiters</a:t>
            </a:r>
          </a:p>
          <a:p>
            <a:pPr marL="285750" indent="-285750">
              <a:spcBef>
                <a:spcPts val="600"/>
              </a:spcBef>
              <a:buClr>
                <a:schemeClr val="dk1"/>
              </a:buClr>
              <a:buSzPts val="1100"/>
              <a:buFont typeface="Wingdings" pitchFamily="2" charset="2"/>
              <a:buChar char="v"/>
            </a:pPr>
            <a:endParaRPr lang="en-US" sz="1800" dirty="0"/>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761481" y="596284"/>
            <a:ext cx="4381018"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rPr>
              <a:t>Summary of Needs:</a:t>
            </a:r>
          </a:p>
        </p:txBody>
      </p:sp>
      <p:sp>
        <p:nvSpPr>
          <p:cNvPr id="7" name="Oval 6">
            <a:extLst>
              <a:ext uri="{FF2B5EF4-FFF2-40B4-BE49-F238E27FC236}">
                <a16:creationId xmlns:a16="http://schemas.microsoft.com/office/drawing/2014/main" id="{741D2AD6-6DB1-CE46-9EA0-5394F816394E}"/>
              </a:ext>
            </a:extLst>
          </p:cNvPr>
          <p:cNvSpPr/>
          <p:nvPr/>
        </p:nvSpPr>
        <p:spPr>
          <a:xfrm>
            <a:off x="2537716" y="2280863"/>
            <a:ext cx="2034283" cy="2036553"/>
          </a:xfrm>
          <a:prstGeom prst="ellipse">
            <a:avLst/>
          </a:prstGeom>
          <a:solidFill>
            <a:srgbClr val="FF0000">
              <a:alpha val="35000"/>
            </a:srgb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F9AA4FD-5583-8847-9292-3634DDD48454}"/>
              </a:ext>
            </a:extLst>
          </p:cNvPr>
          <p:cNvSpPr/>
          <p:nvPr/>
        </p:nvSpPr>
        <p:spPr>
          <a:xfrm>
            <a:off x="113016" y="3647326"/>
            <a:ext cx="2732926" cy="1304774"/>
          </a:xfrm>
          <a:prstGeom prst="ellipse">
            <a:avLst/>
          </a:prstGeom>
          <a:solidFill>
            <a:srgbClr val="FF0000">
              <a:alpha val="35000"/>
            </a:srgb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8500CA2-55B9-8D49-98F0-22DCC91D4D08}"/>
              </a:ext>
            </a:extLst>
          </p:cNvPr>
          <p:cNvSpPr/>
          <p:nvPr/>
        </p:nvSpPr>
        <p:spPr>
          <a:xfrm>
            <a:off x="2982288" y="385965"/>
            <a:ext cx="1684452" cy="968932"/>
          </a:xfrm>
          <a:prstGeom prst="ellipse">
            <a:avLst/>
          </a:prstGeom>
          <a:solidFill>
            <a:srgbClr val="FF0000">
              <a:alpha val="35000"/>
            </a:srgb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7AFA4F-1B3A-8349-A5A0-3EB964AAFD83}"/>
              </a:ext>
            </a:extLst>
          </p:cNvPr>
          <p:cNvSpPr/>
          <p:nvPr/>
        </p:nvSpPr>
        <p:spPr>
          <a:xfrm>
            <a:off x="102742" y="2167847"/>
            <a:ext cx="1695236" cy="1387012"/>
          </a:xfrm>
          <a:prstGeom prst="ellipse">
            <a:avLst/>
          </a:prstGeom>
          <a:solidFill>
            <a:srgbClr val="FF0000">
              <a:alpha val="35000"/>
            </a:srgb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436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14" name="Picture 13">
            <a:extLst>
              <a:ext uri="{FF2B5EF4-FFF2-40B4-BE49-F238E27FC236}">
                <a16:creationId xmlns:a16="http://schemas.microsoft.com/office/drawing/2014/main" id="{D2E5D62A-6E44-564D-9151-C0B0C09C8CE0}"/>
              </a:ext>
            </a:extLst>
          </p:cNvPr>
          <p:cNvPicPr>
            <a:picLocks noChangeAspect="1"/>
          </p:cNvPicPr>
          <p:nvPr/>
        </p:nvPicPr>
        <p:blipFill>
          <a:blip r:embed="rId3"/>
          <a:stretch>
            <a:fillRect/>
          </a:stretch>
        </p:blipFill>
        <p:spPr>
          <a:xfrm>
            <a:off x="1501" y="674242"/>
            <a:ext cx="4135184" cy="4469258"/>
          </a:xfrm>
          <a:prstGeom prst="rect">
            <a:avLst/>
          </a:prstGeom>
        </p:spPr>
      </p:pic>
      <p:sp>
        <p:nvSpPr>
          <p:cNvPr id="16" name="Google Shape;190;p12">
            <a:extLst>
              <a:ext uri="{FF2B5EF4-FFF2-40B4-BE49-F238E27FC236}">
                <a16:creationId xmlns:a16="http://schemas.microsoft.com/office/drawing/2014/main" id="{2D30B29F-81FD-4B4C-9DE7-B28781B995DF}"/>
              </a:ext>
            </a:extLst>
          </p:cNvPr>
          <p:cNvSpPr txBox="1">
            <a:spLocks/>
          </p:cNvSpPr>
          <p:nvPr/>
        </p:nvSpPr>
        <p:spPr>
          <a:xfrm>
            <a:off x="4136685" y="0"/>
            <a:ext cx="5007315" cy="4469258"/>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a:spcBef>
                <a:spcPts val="600"/>
              </a:spcBef>
              <a:buClr>
                <a:schemeClr val="dk1"/>
              </a:buClr>
              <a:buSzPts val="1100"/>
            </a:pPr>
            <a:endParaRPr lang="en-US" sz="2400" b="1" dirty="0">
              <a:solidFill>
                <a:schemeClr val="accent5"/>
              </a:solidFill>
            </a:endParaRPr>
          </a:p>
          <a:p>
            <a:pPr marL="285750" indent="-285750">
              <a:buFont typeface="Arial" panose="020B0604020202020204" pitchFamily="34" charset="0"/>
              <a:buChar char="•"/>
            </a:pPr>
            <a:r>
              <a:rPr lang="en-US" sz="1800" b="1" dirty="0">
                <a:solidFill>
                  <a:srgbClr val="00B050"/>
                </a:solidFill>
                <a:latin typeface="+mj-lt"/>
                <a:cs typeface="Times New Roman" panose="02020603050405020304" pitchFamily="18" charset="0"/>
              </a:rPr>
              <a:t>Field &amp; Nursery Work</a:t>
            </a:r>
          </a:p>
          <a:p>
            <a:pPr marL="285750" indent="-285750">
              <a:buFont typeface="Arial" panose="020B0604020202020204" pitchFamily="34" charset="0"/>
              <a:buChar char="•"/>
            </a:pPr>
            <a:endParaRPr lang="en-US" sz="1800" b="1" dirty="0">
              <a:solidFill>
                <a:srgbClr val="00B050"/>
              </a:solidFill>
              <a:latin typeface="+mj-lt"/>
              <a:cs typeface="Times New Roman" panose="02020603050405020304" pitchFamily="18" charset="0"/>
            </a:endParaRPr>
          </a:p>
          <a:p>
            <a:pPr marL="285750" indent="-285750">
              <a:buFont typeface="Arial" panose="020B0604020202020204" pitchFamily="34" charset="0"/>
              <a:buChar char="•"/>
            </a:pPr>
            <a:r>
              <a:rPr lang="en-US" sz="1800" b="1" dirty="0">
                <a:solidFill>
                  <a:srgbClr val="FFFF00"/>
                </a:solidFill>
                <a:latin typeface="+mj-lt"/>
                <a:cs typeface="Times New Roman" panose="02020603050405020304" pitchFamily="18" charset="0"/>
              </a:rPr>
              <a:t>Packing/Canning fruits and vegetables</a:t>
            </a:r>
          </a:p>
          <a:p>
            <a:pPr marL="285750" indent="-285750">
              <a:buFont typeface="Arial" panose="020B0604020202020204" pitchFamily="34" charset="0"/>
              <a:buChar char="•"/>
            </a:pPr>
            <a:r>
              <a:rPr lang="en-US" sz="1800" b="1" dirty="0">
                <a:solidFill>
                  <a:srgbClr val="FFFF00"/>
                </a:solidFill>
                <a:latin typeface="+mj-lt"/>
                <a:cs typeface="Times New Roman" panose="02020603050405020304" pitchFamily="18" charset="0"/>
              </a:rPr>
              <a:t>Dairy</a:t>
            </a:r>
          </a:p>
          <a:p>
            <a:pPr marL="285750" indent="-285750">
              <a:buFont typeface="Arial" panose="020B0604020202020204" pitchFamily="34" charset="0"/>
              <a:buChar char="•"/>
            </a:pPr>
            <a:r>
              <a:rPr lang="en-US" sz="1800" b="1" dirty="0">
                <a:solidFill>
                  <a:srgbClr val="FFFF00"/>
                </a:solidFill>
                <a:latin typeface="+mj-lt"/>
                <a:cs typeface="Times New Roman" panose="02020603050405020304" pitchFamily="18" charset="0"/>
              </a:rPr>
              <a:t>Poultry</a:t>
            </a:r>
          </a:p>
          <a:p>
            <a:pPr marL="285750" indent="-285750">
              <a:buFont typeface="Arial" panose="020B0604020202020204" pitchFamily="34" charset="0"/>
              <a:buChar char="•"/>
            </a:pPr>
            <a:endParaRPr lang="en-US" sz="1800" b="1" dirty="0">
              <a:solidFill>
                <a:schemeClr val="accent6"/>
              </a:solidFill>
              <a:latin typeface="+mj-lt"/>
              <a:cs typeface="Times New Roman" panose="02020603050405020304" pitchFamily="18" charset="0"/>
            </a:endParaRPr>
          </a:p>
          <a:p>
            <a:pPr marL="285750" indent="-285750">
              <a:buFont typeface="Arial" panose="020B0604020202020204" pitchFamily="34" charset="0"/>
              <a:buChar char="•"/>
            </a:pPr>
            <a:r>
              <a:rPr lang="en-US" sz="1800" b="1" dirty="0">
                <a:solidFill>
                  <a:srgbClr val="FF0000"/>
                </a:solidFill>
                <a:latin typeface="+mj-lt"/>
                <a:cs typeface="Times New Roman" panose="02020603050405020304" pitchFamily="18" charset="0"/>
              </a:rPr>
              <a:t>Livestock</a:t>
            </a:r>
          </a:p>
          <a:p>
            <a:pPr marL="285750" indent="-285750">
              <a:buFont typeface="Arial" panose="020B0604020202020204" pitchFamily="34" charset="0"/>
              <a:buChar char="•"/>
            </a:pPr>
            <a:r>
              <a:rPr lang="en-US" sz="1800" b="1" dirty="0">
                <a:solidFill>
                  <a:srgbClr val="FF0000"/>
                </a:solidFill>
                <a:latin typeface="+mj-lt"/>
                <a:cs typeface="Times New Roman" panose="02020603050405020304" pitchFamily="18" charset="0"/>
              </a:rPr>
              <a:t>Meat/Seafood Packing and/or Processing</a:t>
            </a:r>
          </a:p>
          <a:p>
            <a:pPr marL="285750" indent="-285750">
              <a:buFont typeface="Arial" panose="020B0604020202020204" pitchFamily="34" charset="0"/>
              <a:buChar char="•"/>
            </a:pPr>
            <a:r>
              <a:rPr lang="en-US" sz="1800" b="1" dirty="0">
                <a:solidFill>
                  <a:srgbClr val="FF0000"/>
                </a:solidFill>
                <a:latin typeface="+mj-lt"/>
                <a:cs typeface="Times New Roman" panose="02020603050405020304" pitchFamily="18" charset="0"/>
              </a:rPr>
              <a:t>Timber</a:t>
            </a:r>
          </a:p>
          <a:p>
            <a:endParaRPr lang="en-US" sz="1800" dirty="0">
              <a:latin typeface="Times New Roman" panose="02020603050405020304" pitchFamily="18" charset="0"/>
              <a:cs typeface="Times New Roman" panose="02020603050405020304" pitchFamily="18" charset="0"/>
            </a:endParaRPr>
          </a:p>
          <a:p>
            <a:endParaRPr lang="en-US" sz="1800" dirty="0"/>
          </a:p>
          <a:p>
            <a:pPr>
              <a:spcBef>
                <a:spcPts val="600"/>
              </a:spcBef>
              <a:buClr>
                <a:schemeClr val="dk1"/>
              </a:buClr>
              <a:buSzPts val="1100"/>
            </a:pPr>
            <a:endParaRPr lang="en-US" dirty="0"/>
          </a:p>
          <a:p>
            <a:pPr marL="285750" indent="-285750">
              <a:spcBef>
                <a:spcPts val="600"/>
              </a:spcBef>
              <a:buClr>
                <a:schemeClr val="dk1"/>
              </a:buClr>
              <a:buSzPts val="1100"/>
              <a:buFont typeface="Arial" panose="020B0604020202020204" pitchFamily="34" charset="0"/>
              <a:buChar char="•"/>
            </a:pPr>
            <a:endParaRPr lang="en-US" dirty="0"/>
          </a:p>
        </p:txBody>
      </p:sp>
      <p:sp>
        <p:nvSpPr>
          <p:cNvPr id="18" name="Title 5">
            <a:extLst>
              <a:ext uri="{FF2B5EF4-FFF2-40B4-BE49-F238E27FC236}">
                <a16:creationId xmlns:a16="http://schemas.microsoft.com/office/drawing/2014/main" id="{759C3368-AFF3-0D45-A844-0275BB0D2BFF}"/>
              </a:ext>
            </a:extLst>
          </p:cNvPr>
          <p:cNvSpPr txBox="1">
            <a:spLocks/>
          </p:cNvSpPr>
          <p:nvPr/>
        </p:nvSpPr>
        <p:spPr>
          <a:xfrm>
            <a:off x="4135184" y="381598"/>
            <a:ext cx="5007315" cy="766200"/>
          </a:xfrm>
          <a:prstGeom prst="rect">
            <a:avLst/>
          </a:prstGeom>
          <a:solidFill>
            <a:schemeClr val="accent1"/>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bg1"/>
                </a:solidFill>
              </a:rPr>
              <a:t>Ohio’s established qualifying work:</a:t>
            </a:r>
          </a:p>
        </p:txBody>
      </p:sp>
    </p:spTree>
    <p:extLst>
      <p:ext uri="{BB962C8B-B14F-4D97-AF65-F5344CB8AC3E}">
        <p14:creationId xmlns:p14="http://schemas.microsoft.com/office/powerpoint/2010/main" val="853752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A54E-99AC-F146-A505-6F1B903F7A43}"/>
              </a:ext>
            </a:extLst>
          </p:cNvPr>
          <p:cNvSpPr>
            <a:spLocks noGrp="1"/>
          </p:cNvSpPr>
          <p:nvPr>
            <p:ph type="title"/>
          </p:nvPr>
        </p:nvSpPr>
        <p:spPr>
          <a:xfrm>
            <a:off x="552489" y="406764"/>
            <a:ext cx="5575355" cy="766200"/>
          </a:xfrm>
        </p:spPr>
        <p:txBody>
          <a:bodyPr/>
          <a:lstStyle/>
          <a:p>
            <a:r>
              <a:rPr lang="en-US" sz="3200" dirty="0"/>
              <a:t>MEP Referral System</a:t>
            </a:r>
          </a:p>
        </p:txBody>
      </p:sp>
      <p:sp>
        <p:nvSpPr>
          <p:cNvPr id="3" name="Slide Number Placeholder 2">
            <a:extLst>
              <a:ext uri="{FF2B5EF4-FFF2-40B4-BE49-F238E27FC236}">
                <a16:creationId xmlns:a16="http://schemas.microsoft.com/office/drawing/2014/main" id="{39B56E68-D2AE-7F41-8A30-D067C9B42D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
        <p:nvSpPr>
          <p:cNvPr id="8" name="Google Shape;412;p50">
            <a:extLst>
              <a:ext uri="{FF2B5EF4-FFF2-40B4-BE49-F238E27FC236}">
                <a16:creationId xmlns:a16="http://schemas.microsoft.com/office/drawing/2014/main" id="{466B5412-3649-7349-8CA2-EFD7F3DDF4AE}"/>
              </a:ext>
            </a:extLst>
          </p:cNvPr>
          <p:cNvSpPr txBox="1"/>
          <p:nvPr/>
        </p:nvSpPr>
        <p:spPr>
          <a:xfrm>
            <a:off x="552490" y="1420404"/>
            <a:ext cx="3703389" cy="35316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u="sng" dirty="0">
                <a:solidFill>
                  <a:schemeClr val="dk1"/>
                </a:solidFill>
                <a:latin typeface="+mj-lt"/>
                <a:ea typeface="Palatino Linotype"/>
                <a:cs typeface="Palatino Linotype"/>
                <a:sym typeface="Palatino Linotype"/>
              </a:rPr>
              <a:t>Ohio Administrators</a:t>
            </a:r>
            <a:endParaRPr b="1" u="sng"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Ohio Migrant Education Center (OMEC)</a:t>
            </a:r>
            <a:endParaRPr dirty="0">
              <a:latin typeface="+mj-lt"/>
            </a:endParaRPr>
          </a:p>
          <a:p>
            <a:pPr marL="381000" marR="0" lvl="0" indent="-285750" algn="l" rtl="0">
              <a:spcBef>
                <a:spcPts val="0"/>
              </a:spcBef>
              <a:spcAft>
                <a:spcPts val="0"/>
              </a:spcAft>
              <a:buClr>
                <a:schemeClr val="dk1"/>
              </a:buClr>
              <a:buSzPts val="1500"/>
              <a:buFont typeface="Wingdings" pitchFamily="2" charset="2"/>
              <a:buChar char="v"/>
            </a:pPr>
            <a:endParaRPr sz="1500" dirty="0">
              <a:solidFill>
                <a:schemeClr val="dk1"/>
              </a:solidFill>
              <a:latin typeface="+mj-lt"/>
              <a:ea typeface="Palatino Linotype"/>
              <a:cs typeface="Palatino Linotype"/>
              <a:sym typeface="Palatino Linotype"/>
            </a:endParaRPr>
          </a:p>
          <a:p>
            <a:pPr marL="0" marR="0" lvl="0" indent="0" algn="l" rtl="0">
              <a:spcBef>
                <a:spcPts val="0"/>
              </a:spcBef>
              <a:spcAft>
                <a:spcPts val="0"/>
              </a:spcAft>
              <a:buNone/>
            </a:pPr>
            <a:r>
              <a:rPr lang="en-US" sz="1500" b="1" u="sng" dirty="0">
                <a:solidFill>
                  <a:schemeClr val="dk1"/>
                </a:solidFill>
                <a:latin typeface="+mj-lt"/>
                <a:ea typeface="Palatino Linotype"/>
                <a:cs typeface="Palatino Linotype"/>
                <a:sym typeface="Palatino Linotype"/>
              </a:rPr>
              <a:t>Secondary-Level Users</a:t>
            </a:r>
            <a:endParaRPr b="1" u="sng"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Recruiters</a:t>
            </a:r>
            <a:endParaRPr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MEP Staff</a:t>
            </a:r>
            <a:endParaRPr dirty="0">
              <a:latin typeface="+mj-lt"/>
            </a:endParaRPr>
          </a:p>
          <a:p>
            <a:pPr marL="257175" marR="0" lvl="0" indent="-161925" algn="l" rtl="0">
              <a:spcBef>
                <a:spcPts val="0"/>
              </a:spcBef>
              <a:spcAft>
                <a:spcPts val="0"/>
              </a:spcAft>
              <a:buClr>
                <a:schemeClr val="dk1"/>
              </a:buClr>
              <a:buSzPts val="1500"/>
              <a:buFont typeface="Courier New"/>
              <a:buNone/>
            </a:pPr>
            <a:endParaRPr sz="1500" dirty="0">
              <a:solidFill>
                <a:schemeClr val="dk1"/>
              </a:solidFill>
              <a:latin typeface="+mj-lt"/>
              <a:ea typeface="Palatino Linotype"/>
              <a:cs typeface="Palatino Linotype"/>
              <a:sym typeface="Palatino Linotype"/>
            </a:endParaRPr>
          </a:p>
          <a:p>
            <a:pPr marL="0" marR="0" lvl="0" indent="0" algn="l" rtl="0">
              <a:spcBef>
                <a:spcPts val="0"/>
              </a:spcBef>
              <a:spcAft>
                <a:spcPts val="0"/>
              </a:spcAft>
              <a:buNone/>
            </a:pPr>
            <a:r>
              <a:rPr lang="en-US" sz="1500" b="1" u="sng" dirty="0">
                <a:solidFill>
                  <a:schemeClr val="dk1"/>
                </a:solidFill>
                <a:latin typeface="+mj-lt"/>
                <a:ea typeface="Palatino Linotype"/>
                <a:cs typeface="Palatino Linotype"/>
                <a:sym typeface="Palatino Linotype"/>
              </a:rPr>
              <a:t>Open Users</a:t>
            </a:r>
            <a:endParaRPr b="1" u="sng"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School Districts</a:t>
            </a:r>
            <a:endParaRPr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Agencies/Organizations</a:t>
            </a:r>
            <a:endParaRPr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Community Members</a:t>
            </a:r>
            <a:endParaRPr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Parents/Guardians</a:t>
            </a:r>
            <a:endParaRPr dirty="0">
              <a:latin typeface="+mj-lt"/>
            </a:endParaRPr>
          </a:p>
          <a:p>
            <a:pPr marL="285750" marR="0" lvl="0" indent="-285750" algn="l" rtl="0">
              <a:spcBef>
                <a:spcPts val="0"/>
              </a:spcBef>
              <a:spcAft>
                <a:spcPts val="0"/>
              </a:spcAft>
              <a:buClr>
                <a:schemeClr val="dk1"/>
              </a:buClr>
              <a:buSzPts val="1500"/>
              <a:buFont typeface="Wingdings" pitchFamily="2" charset="2"/>
              <a:buChar char="v"/>
            </a:pPr>
            <a:r>
              <a:rPr lang="en-US" sz="1500" dirty="0">
                <a:solidFill>
                  <a:schemeClr val="dk1"/>
                </a:solidFill>
                <a:latin typeface="+mj-lt"/>
                <a:ea typeface="Palatino Linotype"/>
                <a:cs typeface="Palatino Linotype"/>
                <a:sym typeface="Palatino Linotype"/>
              </a:rPr>
              <a:t>Self-Referrals</a:t>
            </a:r>
            <a:endParaRPr dirty="0">
              <a:latin typeface="+mj-lt"/>
            </a:endParaRPr>
          </a:p>
          <a:p>
            <a:pPr marL="0" marR="0" lvl="0" indent="0" algn="l" rtl="0">
              <a:spcBef>
                <a:spcPts val="0"/>
              </a:spcBef>
              <a:spcAft>
                <a:spcPts val="0"/>
              </a:spcAft>
              <a:buNone/>
            </a:pPr>
            <a:endParaRPr sz="1350" dirty="0">
              <a:solidFill>
                <a:schemeClr val="dk1"/>
              </a:solidFill>
              <a:latin typeface="Palatino Linotype" panose="02040502050505030304" pitchFamily="18" charset="0"/>
              <a:ea typeface="Palatino Linotype"/>
              <a:cs typeface="Palatino Linotype"/>
              <a:sym typeface="Palatino Linotype"/>
            </a:endParaRPr>
          </a:p>
        </p:txBody>
      </p:sp>
      <p:pic>
        <p:nvPicPr>
          <p:cNvPr id="7" name="Google Shape;405;p49">
            <a:extLst>
              <a:ext uri="{FF2B5EF4-FFF2-40B4-BE49-F238E27FC236}">
                <a16:creationId xmlns:a16="http://schemas.microsoft.com/office/drawing/2014/main" id="{8D15B81C-9DDC-5D43-9C26-A5F6B3590F44}"/>
              </a:ext>
            </a:extLst>
          </p:cNvPr>
          <p:cNvPicPr preferRelativeResize="0">
            <a:picLocks/>
          </p:cNvPicPr>
          <p:nvPr/>
        </p:nvPicPr>
        <p:blipFill rotWithShape="1">
          <a:blip r:embed="rId2">
            <a:alphaModFix/>
          </a:blip>
          <a:srcRect/>
          <a:stretch/>
        </p:blipFill>
        <p:spPr>
          <a:xfrm>
            <a:off x="3530046" y="1172964"/>
            <a:ext cx="5575354" cy="3180672"/>
          </a:xfrm>
          <a:prstGeom prst="rect">
            <a:avLst/>
          </a:prstGeom>
          <a:noFill/>
          <a:ln>
            <a:noFill/>
          </a:ln>
        </p:spPr>
      </p:pic>
    </p:spTree>
    <p:extLst>
      <p:ext uri="{BB962C8B-B14F-4D97-AF65-F5344CB8AC3E}">
        <p14:creationId xmlns:p14="http://schemas.microsoft.com/office/powerpoint/2010/main" val="3114123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A54E-99AC-F146-A505-6F1B903F7A43}"/>
              </a:ext>
            </a:extLst>
          </p:cNvPr>
          <p:cNvSpPr>
            <a:spLocks noGrp="1"/>
          </p:cNvSpPr>
          <p:nvPr>
            <p:ph type="title"/>
          </p:nvPr>
        </p:nvSpPr>
        <p:spPr/>
        <p:txBody>
          <a:bodyPr/>
          <a:lstStyle/>
          <a:p>
            <a:r>
              <a:rPr lang="en-US" sz="3200" dirty="0"/>
              <a:t>MEP Referral System </a:t>
            </a:r>
          </a:p>
        </p:txBody>
      </p:sp>
      <p:sp>
        <p:nvSpPr>
          <p:cNvPr id="3" name="Slide Number Placeholder 2">
            <a:extLst>
              <a:ext uri="{FF2B5EF4-FFF2-40B4-BE49-F238E27FC236}">
                <a16:creationId xmlns:a16="http://schemas.microsoft.com/office/drawing/2014/main" id="{39B56E68-D2AE-7F41-8A30-D067C9B42D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5" name="Text Placeholder 5">
            <a:extLst>
              <a:ext uri="{FF2B5EF4-FFF2-40B4-BE49-F238E27FC236}">
                <a16:creationId xmlns:a16="http://schemas.microsoft.com/office/drawing/2014/main" id="{C3B85C4E-E9F7-F647-B83D-545E8E601F2B}"/>
              </a:ext>
            </a:extLst>
          </p:cNvPr>
          <p:cNvSpPr txBox="1">
            <a:spLocks/>
          </p:cNvSpPr>
          <p:nvPr/>
        </p:nvSpPr>
        <p:spPr>
          <a:xfrm>
            <a:off x="-334782" y="4057820"/>
            <a:ext cx="4931071" cy="8942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latin typeface="Times New Roman" panose="02020603050405020304" pitchFamily="18" charset="0"/>
                <a:cs typeface="Times New Roman" panose="02020603050405020304" pitchFamily="18" charset="0"/>
              </a:rPr>
              <a:t>QR Code</a:t>
            </a:r>
          </a:p>
        </p:txBody>
      </p:sp>
      <p:sp>
        <p:nvSpPr>
          <p:cNvPr id="6" name="Google Shape;447;p54">
            <a:extLst>
              <a:ext uri="{FF2B5EF4-FFF2-40B4-BE49-F238E27FC236}">
                <a16:creationId xmlns:a16="http://schemas.microsoft.com/office/drawing/2014/main" id="{24834CD3-44B3-CD4E-961F-A6460BBD8C90}"/>
              </a:ext>
            </a:extLst>
          </p:cNvPr>
          <p:cNvSpPr txBox="1"/>
          <p:nvPr/>
        </p:nvSpPr>
        <p:spPr>
          <a:xfrm>
            <a:off x="4071414" y="1835668"/>
            <a:ext cx="4792500" cy="3307832"/>
          </a:xfrm>
          <a:prstGeom prst="rect">
            <a:avLst/>
          </a:prstGeom>
          <a:noFill/>
          <a:ln>
            <a:noFill/>
          </a:ln>
        </p:spPr>
        <p:txBody>
          <a:bodyPr spcFirstLastPara="1" wrap="square" lIns="0" tIns="0" rIns="0" bIns="0" anchor="t" anchorCtr="0">
            <a:noAutofit/>
          </a:bodyPr>
          <a:lstStyle/>
          <a:p>
            <a:pPr marL="441679" marR="0" lvl="0" indent="-342900" algn="l" rtl="0">
              <a:lnSpc>
                <a:spcPct val="115000"/>
              </a:lnSpc>
              <a:spcBef>
                <a:spcPts val="489"/>
              </a:spcBef>
              <a:spcAft>
                <a:spcPts val="0"/>
              </a:spcAft>
              <a:buClr>
                <a:schemeClr val="dk1"/>
              </a:buClr>
              <a:buSzPts val="2500"/>
              <a:buFont typeface="Wingdings" pitchFamily="2" charset="2"/>
              <a:buChar char="v"/>
            </a:pPr>
            <a:r>
              <a:rPr lang="en-US" sz="2000" dirty="0">
                <a:solidFill>
                  <a:srgbClr val="0070C0"/>
                </a:solidFill>
                <a:latin typeface="+mj-lt"/>
                <a:ea typeface="Barlow"/>
                <a:cs typeface="Arial" panose="020B0604020202020204" pitchFamily="34" charset="0"/>
                <a:sym typeface="Barlow"/>
              </a:rPr>
              <a:t>Connect to the MEP Referral System</a:t>
            </a:r>
            <a:endParaRPr sz="2000" dirty="0">
              <a:solidFill>
                <a:srgbClr val="0070C0"/>
              </a:solidFill>
              <a:latin typeface="+mj-lt"/>
              <a:ea typeface="Palatino Linotype"/>
              <a:cs typeface="Arial" panose="020B0604020202020204" pitchFamily="34" charset="0"/>
              <a:sym typeface="Palatino Linotype"/>
            </a:endParaRPr>
          </a:p>
          <a:p>
            <a:pPr marL="441679" marR="0" lvl="0" indent="-342900" algn="l" rtl="0">
              <a:lnSpc>
                <a:spcPct val="115000"/>
              </a:lnSpc>
              <a:spcBef>
                <a:spcPts val="489"/>
              </a:spcBef>
              <a:spcAft>
                <a:spcPts val="0"/>
              </a:spcAft>
              <a:buClr>
                <a:schemeClr val="dk1"/>
              </a:buClr>
              <a:buSzPts val="2500"/>
              <a:buFont typeface="Wingdings" pitchFamily="2" charset="2"/>
              <a:buChar char="v"/>
            </a:pPr>
            <a:r>
              <a:rPr lang="en-US" sz="2000" dirty="0">
                <a:solidFill>
                  <a:srgbClr val="0070C0"/>
                </a:solidFill>
                <a:latin typeface="+mj-lt"/>
                <a:ea typeface="Barlow"/>
                <a:cs typeface="Arial" panose="020B0604020202020204" pitchFamily="34" charset="0"/>
                <a:sym typeface="Barlow"/>
              </a:rPr>
              <a:t>Two minutes to complete entry</a:t>
            </a:r>
            <a:endParaRPr sz="2000" dirty="0">
              <a:solidFill>
                <a:srgbClr val="0070C0"/>
              </a:solidFill>
              <a:latin typeface="+mj-lt"/>
              <a:ea typeface="Palatino Linotype"/>
              <a:cs typeface="Arial" panose="020B0604020202020204" pitchFamily="34" charset="0"/>
              <a:sym typeface="Palatino Linotype"/>
            </a:endParaRPr>
          </a:p>
          <a:p>
            <a:pPr marL="441679" marR="0" lvl="0" indent="-342900" algn="l" rtl="0">
              <a:lnSpc>
                <a:spcPct val="115000"/>
              </a:lnSpc>
              <a:spcBef>
                <a:spcPts val="489"/>
              </a:spcBef>
              <a:spcAft>
                <a:spcPts val="0"/>
              </a:spcAft>
              <a:buClr>
                <a:schemeClr val="dk1"/>
              </a:buClr>
              <a:buSzPts val="2500"/>
              <a:buFont typeface="Wingdings" pitchFamily="2" charset="2"/>
              <a:buChar char="v"/>
            </a:pPr>
            <a:r>
              <a:rPr lang="en-US" sz="2000" dirty="0">
                <a:solidFill>
                  <a:srgbClr val="0070C0"/>
                </a:solidFill>
                <a:latin typeface="+mj-lt"/>
                <a:ea typeface="Barlow"/>
                <a:cs typeface="Arial" panose="020B0604020202020204" pitchFamily="34" charset="0"/>
                <a:sym typeface="Barlow"/>
              </a:rPr>
              <a:t>Default language is English, but is multilingual </a:t>
            </a:r>
            <a:endParaRPr sz="2000" dirty="0">
              <a:latin typeface="+mj-lt"/>
              <a:cs typeface="Arial" panose="020B0604020202020204" pitchFamily="34" charset="0"/>
            </a:endParaRPr>
          </a:p>
          <a:p>
            <a:pPr marL="441679" marR="0" lvl="0" indent="-342900" algn="l" rtl="0">
              <a:lnSpc>
                <a:spcPct val="115000"/>
              </a:lnSpc>
              <a:spcBef>
                <a:spcPts val="489"/>
              </a:spcBef>
              <a:spcAft>
                <a:spcPts val="0"/>
              </a:spcAft>
              <a:buClr>
                <a:schemeClr val="dk1"/>
              </a:buClr>
              <a:buSzPts val="2500"/>
              <a:buFont typeface="Wingdings" pitchFamily="2" charset="2"/>
              <a:buChar char="v"/>
            </a:pPr>
            <a:r>
              <a:rPr lang="en-US" sz="2000" dirty="0">
                <a:solidFill>
                  <a:srgbClr val="0070C0"/>
                </a:solidFill>
                <a:latin typeface="+mj-lt"/>
                <a:ea typeface="Barlow"/>
                <a:cs typeface="Arial" panose="020B0604020202020204" pitchFamily="34" charset="0"/>
                <a:sym typeface="Barlow"/>
              </a:rPr>
              <a:t>Family contact information </a:t>
            </a:r>
            <a:endParaRPr sz="2000" dirty="0">
              <a:solidFill>
                <a:srgbClr val="0070C0"/>
              </a:solidFill>
              <a:latin typeface="+mj-lt"/>
              <a:ea typeface="Palatino Linotype"/>
              <a:cs typeface="Arial" panose="020B0604020202020204" pitchFamily="34" charset="0"/>
              <a:sym typeface="Palatino Linotype"/>
            </a:endParaRPr>
          </a:p>
          <a:p>
            <a:pPr marL="441679" marR="0" lvl="0" indent="-342900" algn="l" rtl="0">
              <a:lnSpc>
                <a:spcPct val="115000"/>
              </a:lnSpc>
              <a:spcBef>
                <a:spcPts val="489"/>
              </a:spcBef>
              <a:spcAft>
                <a:spcPts val="0"/>
              </a:spcAft>
              <a:buClr>
                <a:schemeClr val="dk1"/>
              </a:buClr>
              <a:buSzPts val="2500"/>
              <a:buFont typeface="Wingdings" pitchFamily="2" charset="2"/>
              <a:buChar char="v"/>
            </a:pPr>
            <a:r>
              <a:rPr lang="en-US" sz="2000" dirty="0">
                <a:solidFill>
                  <a:srgbClr val="0070C0"/>
                </a:solidFill>
                <a:latin typeface="+mj-lt"/>
                <a:ea typeface="Barlow"/>
                <a:cs typeface="Arial" panose="020B0604020202020204" pitchFamily="34" charset="0"/>
                <a:sym typeface="Barlow"/>
              </a:rPr>
              <a:t>Move &amp; work history </a:t>
            </a:r>
            <a:endParaRPr sz="2000" dirty="0">
              <a:solidFill>
                <a:srgbClr val="0070C0"/>
              </a:solidFill>
              <a:latin typeface="+mj-lt"/>
              <a:ea typeface="Palatino Linotype"/>
              <a:cs typeface="Arial" panose="020B0604020202020204" pitchFamily="34" charset="0"/>
              <a:sym typeface="Palatino Linotype"/>
            </a:endParaRPr>
          </a:p>
          <a:p>
            <a:pPr marL="438857" marR="0" lvl="0" indent="-342900" algn="l" rtl="0">
              <a:lnSpc>
                <a:spcPct val="115000"/>
              </a:lnSpc>
              <a:spcBef>
                <a:spcPts val="489"/>
              </a:spcBef>
              <a:spcAft>
                <a:spcPts val="0"/>
              </a:spcAft>
              <a:buClr>
                <a:schemeClr val="dk1"/>
              </a:buClr>
              <a:buSzPts val="2600"/>
              <a:buFont typeface="Wingdings" pitchFamily="2" charset="2"/>
              <a:buChar char="v"/>
            </a:pPr>
            <a:r>
              <a:rPr lang="en-US" sz="2000" dirty="0">
                <a:solidFill>
                  <a:srgbClr val="0070C0"/>
                </a:solidFill>
                <a:latin typeface="+mj-lt"/>
                <a:ea typeface="Barlow"/>
                <a:cs typeface="Arial" panose="020B0604020202020204" pitchFamily="34" charset="0"/>
                <a:sym typeface="Barlow"/>
              </a:rPr>
              <a:t>Additional comments</a:t>
            </a:r>
            <a:endParaRPr sz="2000" dirty="0">
              <a:solidFill>
                <a:srgbClr val="0070C0"/>
              </a:solidFill>
              <a:latin typeface="+mj-lt"/>
              <a:ea typeface="Palatino Linotype"/>
              <a:cs typeface="Arial" panose="020B0604020202020204" pitchFamily="34" charset="0"/>
              <a:sym typeface="Palatino Linotype"/>
            </a:endParaRPr>
          </a:p>
          <a:p>
            <a:pPr marL="158047" marR="0" lvl="0" indent="-107246" algn="l" rtl="0">
              <a:lnSpc>
                <a:spcPct val="115000"/>
              </a:lnSpc>
              <a:spcBef>
                <a:spcPts val="489"/>
              </a:spcBef>
              <a:spcAft>
                <a:spcPts val="0"/>
              </a:spcAft>
              <a:buNone/>
            </a:pPr>
            <a:endParaRPr sz="2000" dirty="0">
              <a:solidFill>
                <a:srgbClr val="0070C0"/>
              </a:solidFill>
              <a:latin typeface="Palatino Linotype" panose="02040502050505030304" pitchFamily="18" charset="0"/>
              <a:ea typeface="Barlow Light"/>
              <a:cs typeface="Barlow Light"/>
              <a:sym typeface="Barlow Light"/>
            </a:endParaRPr>
          </a:p>
        </p:txBody>
      </p:sp>
      <p:sp>
        <p:nvSpPr>
          <p:cNvPr id="7" name="Google Shape;448;p54">
            <a:hlinkClick r:id="rId2"/>
            <a:extLst>
              <a:ext uri="{FF2B5EF4-FFF2-40B4-BE49-F238E27FC236}">
                <a16:creationId xmlns:a16="http://schemas.microsoft.com/office/drawing/2014/main" id="{E95F808F-C4D5-9346-A6CB-02087BA04F33}"/>
              </a:ext>
            </a:extLst>
          </p:cNvPr>
          <p:cNvSpPr txBox="1"/>
          <p:nvPr/>
        </p:nvSpPr>
        <p:spPr>
          <a:xfrm>
            <a:off x="4247036" y="1314526"/>
            <a:ext cx="45293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dirty="0">
                <a:solidFill>
                  <a:srgbClr val="00A24B"/>
                </a:solidFill>
                <a:latin typeface="+mj-lt"/>
                <a:ea typeface="Palatino Linotype"/>
                <a:cs typeface="Palatino Linotype"/>
                <a:sym typeface="Palatino Linotype"/>
              </a:rPr>
              <a:t>idrreferrals.net</a:t>
            </a:r>
            <a:endParaRPr u="sng" dirty="0">
              <a:latin typeface="+mj-lt"/>
            </a:endParaRPr>
          </a:p>
        </p:txBody>
      </p:sp>
      <p:pic>
        <p:nvPicPr>
          <p:cNvPr id="8" name="Picture 7">
            <a:extLst>
              <a:ext uri="{FF2B5EF4-FFF2-40B4-BE49-F238E27FC236}">
                <a16:creationId xmlns:a16="http://schemas.microsoft.com/office/drawing/2014/main" id="{20A3AC7F-B33A-C84C-AFBB-A1AD313B8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39" y="1558520"/>
            <a:ext cx="2484027" cy="2499740"/>
          </a:xfrm>
          <a:prstGeom prst="rect">
            <a:avLst/>
          </a:prstGeom>
        </p:spPr>
      </p:pic>
    </p:spTree>
    <p:extLst>
      <p:ext uri="{BB962C8B-B14F-4D97-AF65-F5344CB8AC3E}">
        <p14:creationId xmlns:p14="http://schemas.microsoft.com/office/powerpoint/2010/main" val="420790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E28E38-CDB1-514B-8189-47A886331D3B}"/>
              </a:ext>
            </a:extLst>
          </p:cNvPr>
          <p:cNvSpPr>
            <a:spLocks noGrp="1"/>
          </p:cNvSpPr>
          <p:nvPr>
            <p:ph type="title"/>
          </p:nvPr>
        </p:nvSpPr>
        <p:spPr/>
        <p:txBody>
          <a:bodyPr/>
          <a:lstStyle/>
          <a:p>
            <a:r>
              <a:rPr lang="en-US" sz="3200" dirty="0"/>
              <a:t>Federal Updates</a:t>
            </a:r>
          </a:p>
        </p:txBody>
      </p:sp>
      <p:sp>
        <p:nvSpPr>
          <p:cNvPr id="2" name="Slide Number Placeholder 1">
            <a:extLst>
              <a:ext uri="{FF2B5EF4-FFF2-40B4-BE49-F238E27FC236}">
                <a16:creationId xmlns:a16="http://schemas.microsoft.com/office/drawing/2014/main" id="{7991EC94-F2A6-4B6B-B639-B77C84C6AD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Google Shape;382;p25">
            <a:extLst>
              <a:ext uri="{FF2B5EF4-FFF2-40B4-BE49-F238E27FC236}">
                <a16:creationId xmlns:a16="http://schemas.microsoft.com/office/drawing/2014/main" id="{B14F334E-53FA-4F39-8069-545D2AA49A6B}"/>
              </a:ext>
            </a:extLst>
          </p:cNvPr>
          <p:cNvSpPr txBox="1">
            <a:spLocks/>
          </p:cNvSpPr>
          <p:nvPr/>
        </p:nvSpPr>
        <p:spPr>
          <a:xfrm>
            <a:off x="72570" y="1405288"/>
            <a:ext cx="9032829" cy="30704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400" dirty="0">
                <a:solidFill>
                  <a:srgbClr val="3F5378"/>
                </a:solidFill>
              </a:rPr>
              <a:t>Child count data sources for FY 2025:</a:t>
            </a:r>
            <a:endParaRPr lang="en-US" sz="4000" dirty="0">
              <a:solidFill>
                <a:srgbClr val="3F5378"/>
              </a:solidFill>
            </a:endParaRPr>
          </a:p>
          <a:p>
            <a:pPr algn="ctr"/>
            <a:endParaRPr lang="en-US" sz="4000" b="0" dirty="0">
              <a:solidFill>
                <a:srgbClr val="3F5378"/>
              </a:solidFill>
            </a:endParaRPr>
          </a:p>
          <a:p>
            <a:pPr algn="ctr"/>
            <a:r>
              <a:rPr lang="en-US" sz="4000" b="0" dirty="0">
                <a:solidFill>
                  <a:srgbClr val="3F5378"/>
                </a:solidFill>
              </a:rPr>
              <a:t>MSIX for Category I and Category II</a:t>
            </a:r>
          </a:p>
        </p:txBody>
      </p:sp>
    </p:spTree>
    <p:extLst>
      <p:ext uri="{BB962C8B-B14F-4D97-AF65-F5344CB8AC3E}">
        <p14:creationId xmlns:p14="http://schemas.microsoft.com/office/powerpoint/2010/main" val="1805436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F2C64F-10BC-E885-9871-6CA9ECD576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4" name="MEP Referral System Instructions Video 2022.mov" descr="MEP Referral System Instructions Video 2022.mov">
            <a:hlinkClick r:id="" action="ppaction://media"/>
            <a:extLst>
              <a:ext uri="{FF2B5EF4-FFF2-40B4-BE49-F238E27FC236}">
                <a16:creationId xmlns:a16="http://schemas.microsoft.com/office/drawing/2014/main" id="{7E879975-D1E2-8844-5625-FE970BE594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 y="0"/>
            <a:ext cx="6821212" cy="5148984"/>
          </a:xfrm>
          <a:prstGeom prst="rect">
            <a:avLst/>
          </a:prstGeom>
        </p:spPr>
      </p:pic>
    </p:spTree>
    <p:extLst>
      <p:ext uri="{BB962C8B-B14F-4D97-AF65-F5344CB8AC3E}">
        <p14:creationId xmlns:p14="http://schemas.microsoft.com/office/powerpoint/2010/main" val="237674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A54E-99AC-F146-A505-6F1B903F7A43}"/>
              </a:ext>
            </a:extLst>
          </p:cNvPr>
          <p:cNvSpPr>
            <a:spLocks noGrp="1"/>
          </p:cNvSpPr>
          <p:nvPr>
            <p:ph type="title"/>
          </p:nvPr>
        </p:nvSpPr>
        <p:spPr/>
        <p:txBody>
          <a:bodyPr/>
          <a:lstStyle/>
          <a:p>
            <a:r>
              <a:rPr lang="en-US" sz="3200" dirty="0"/>
              <a:t>After a lead is created…</a:t>
            </a:r>
          </a:p>
        </p:txBody>
      </p:sp>
      <p:sp>
        <p:nvSpPr>
          <p:cNvPr id="3" name="Slide Number Placeholder 2">
            <a:extLst>
              <a:ext uri="{FF2B5EF4-FFF2-40B4-BE49-F238E27FC236}">
                <a16:creationId xmlns:a16="http://schemas.microsoft.com/office/drawing/2014/main" id="{39B56E68-D2AE-7F41-8A30-D067C9B42D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10" name="Google Shape;476;p57">
            <a:extLst>
              <a:ext uri="{FF2B5EF4-FFF2-40B4-BE49-F238E27FC236}">
                <a16:creationId xmlns:a16="http://schemas.microsoft.com/office/drawing/2014/main" id="{3D49DA60-D1D2-0F45-A3FF-4D687103D59B}"/>
              </a:ext>
            </a:extLst>
          </p:cNvPr>
          <p:cNvSpPr txBox="1"/>
          <p:nvPr/>
        </p:nvSpPr>
        <p:spPr>
          <a:xfrm>
            <a:off x="549010" y="1339753"/>
            <a:ext cx="7622925" cy="378561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Wingdings" pitchFamily="2" charset="2"/>
              <a:buChar char="v"/>
            </a:pPr>
            <a:r>
              <a:rPr lang="en-US" sz="2400" dirty="0">
                <a:solidFill>
                  <a:schemeClr val="dk1"/>
                </a:solidFill>
                <a:latin typeface="+mj-lt"/>
                <a:ea typeface="Palatino Linotype"/>
                <a:cs typeface="Palatino Linotype"/>
                <a:sym typeface="Palatino Linotype"/>
              </a:rPr>
              <a:t>An email notification is sent to the state admins (OMEC) and the recruiter </a:t>
            </a:r>
            <a:endParaRPr sz="2400" dirty="0">
              <a:latin typeface="+mj-lt"/>
            </a:endParaRPr>
          </a:p>
          <a:p>
            <a:pPr marL="285750" marR="0" lvl="0" indent="-285750" algn="l" rtl="0">
              <a:spcBef>
                <a:spcPts val="0"/>
              </a:spcBef>
              <a:spcAft>
                <a:spcPts val="0"/>
              </a:spcAft>
              <a:buFont typeface="Wingdings" pitchFamily="2" charset="2"/>
              <a:buChar char="v"/>
            </a:pPr>
            <a:endParaRPr sz="2400" dirty="0">
              <a:solidFill>
                <a:schemeClr val="dk1"/>
              </a:solidFill>
              <a:latin typeface="+mj-lt"/>
              <a:ea typeface="Palatino Linotype"/>
              <a:cs typeface="Palatino Linotype"/>
              <a:sym typeface="Palatino Linotype"/>
            </a:endParaRPr>
          </a:p>
          <a:p>
            <a:pPr marL="285750" marR="0" lvl="0" indent="-285750" algn="l" rtl="0">
              <a:spcBef>
                <a:spcPts val="0"/>
              </a:spcBef>
              <a:spcAft>
                <a:spcPts val="0"/>
              </a:spcAft>
              <a:buClr>
                <a:schemeClr val="dk1"/>
              </a:buClr>
              <a:buSzPts val="1800"/>
              <a:buFont typeface="Wingdings" pitchFamily="2" charset="2"/>
              <a:buChar char="v"/>
            </a:pPr>
            <a:r>
              <a:rPr lang="en-US" sz="2400" dirty="0">
                <a:solidFill>
                  <a:schemeClr val="dk1"/>
                </a:solidFill>
                <a:latin typeface="+mj-lt"/>
                <a:ea typeface="Palatino Linotype"/>
                <a:cs typeface="Palatino Linotype"/>
                <a:sym typeface="Palatino Linotype"/>
              </a:rPr>
              <a:t>The system automatically assigns a recruiter the lead based on the county of residence</a:t>
            </a:r>
            <a:endParaRPr sz="2400" dirty="0">
              <a:latin typeface="+mj-lt"/>
            </a:endParaRPr>
          </a:p>
          <a:p>
            <a:pPr marL="400050" marR="0" lvl="0" indent="-285750" algn="l" rtl="0">
              <a:spcBef>
                <a:spcPts val="0"/>
              </a:spcBef>
              <a:spcAft>
                <a:spcPts val="0"/>
              </a:spcAft>
              <a:buClr>
                <a:schemeClr val="dk1"/>
              </a:buClr>
              <a:buSzPts val="1800"/>
              <a:buFont typeface="Wingdings" pitchFamily="2" charset="2"/>
              <a:buChar char="v"/>
            </a:pPr>
            <a:endParaRPr sz="2400" dirty="0">
              <a:solidFill>
                <a:schemeClr val="dk1"/>
              </a:solidFill>
              <a:latin typeface="+mj-lt"/>
              <a:ea typeface="Palatino Linotype"/>
              <a:cs typeface="Palatino Linotype"/>
              <a:sym typeface="Palatino Linotype"/>
            </a:endParaRPr>
          </a:p>
          <a:p>
            <a:pPr marL="285750" marR="0" lvl="0" indent="-285750" algn="l" rtl="0">
              <a:spcBef>
                <a:spcPts val="0"/>
              </a:spcBef>
              <a:spcAft>
                <a:spcPts val="0"/>
              </a:spcAft>
              <a:buClr>
                <a:schemeClr val="dk1"/>
              </a:buClr>
              <a:buSzPts val="1800"/>
              <a:buFont typeface="Wingdings" pitchFamily="2" charset="2"/>
              <a:buChar char="v"/>
            </a:pPr>
            <a:r>
              <a:rPr lang="en-US" sz="2400" dirty="0">
                <a:solidFill>
                  <a:schemeClr val="dk1"/>
                </a:solidFill>
                <a:latin typeface="+mj-lt"/>
                <a:ea typeface="Palatino Linotype"/>
                <a:cs typeface="Palatino Linotype"/>
                <a:sym typeface="Palatino Linotype"/>
              </a:rPr>
              <a:t>The recruiter begins the journey to locate the family</a:t>
            </a:r>
            <a:endParaRPr sz="2400" dirty="0">
              <a:latin typeface="+mj-lt"/>
            </a:endParaRPr>
          </a:p>
          <a:p>
            <a:pPr marL="400050" marR="0" lvl="0" indent="-285750" algn="l" rtl="0">
              <a:spcBef>
                <a:spcPts val="0"/>
              </a:spcBef>
              <a:spcAft>
                <a:spcPts val="0"/>
              </a:spcAft>
              <a:buClr>
                <a:schemeClr val="dk1"/>
              </a:buClr>
              <a:buSzPts val="1800"/>
              <a:buFont typeface="Wingdings" pitchFamily="2" charset="2"/>
              <a:buChar char="v"/>
            </a:pPr>
            <a:endParaRPr sz="2400" dirty="0">
              <a:solidFill>
                <a:schemeClr val="dk1"/>
              </a:solidFill>
              <a:latin typeface="+mj-lt"/>
              <a:ea typeface="Palatino Linotype"/>
              <a:cs typeface="Palatino Linotype"/>
              <a:sym typeface="Palatino Linotype"/>
            </a:endParaRPr>
          </a:p>
          <a:p>
            <a:pPr marL="285750" marR="0" lvl="0" indent="-285750" algn="l" rtl="0">
              <a:spcBef>
                <a:spcPts val="0"/>
              </a:spcBef>
              <a:spcAft>
                <a:spcPts val="0"/>
              </a:spcAft>
              <a:buClr>
                <a:schemeClr val="dk1"/>
              </a:buClr>
              <a:buSzPts val="1800"/>
              <a:buFont typeface="Wingdings" pitchFamily="2" charset="2"/>
              <a:buChar char="v"/>
            </a:pPr>
            <a:r>
              <a:rPr lang="en-US" sz="2400" dirty="0">
                <a:solidFill>
                  <a:schemeClr val="dk1"/>
                </a:solidFill>
                <a:latin typeface="+mj-lt"/>
                <a:ea typeface="Palatino Linotype"/>
                <a:cs typeface="Palatino Linotype"/>
                <a:sym typeface="Palatino Linotype"/>
              </a:rPr>
              <a:t>Leads remain active until the recruiter officially closes them</a:t>
            </a:r>
            <a:endParaRPr sz="18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772316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A54E-99AC-F146-A505-6F1B903F7A43}"/>
              </a:ext>
            </a:extLst>
          </p:cNvPr>
          <p:cNvSpPr>
            <a:spLocks noGrp="1"/>
          </p:cNvSpPr>
          <p:nvPr>
            <p:ph type="title"/>
          </p:nvPr>
        </p:nvSpPr>
        <p:spPr/>
        <p:txBody>
          <a:bodyPr/>
          <a:lstStyle/>
          <a:p>
            <a:r>
              <a:rPr lang="en-US" sz="3200" dirty="0"/>
              <a:t>MEP Referral System Benefits</a:t>
            </a:r>
          </a:p>
        </p:txBody>
      </p:sp>
      <p:sp>
        <p:nvSpPr>
          <p:cNvPr id="3" name="Slide Number Placeholder 2">
            <a:extLst>
              <a:ext uri="{FF2B5EF4-FFF2-40B4-BE49-F238E27FC236}">
                <a16:creationId xmlns:a16="http://schemas.microsoft.com/office/drawing/2014/main" id="{39B56E68-D2AE-7F41-8A30-D067C9B42D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
        <p:nvSpPr>
          <p:cNvPr id="6" name="Google Shape;419;p51">
            <a:extLst>
              <a:ext uri="{FF2B5EF4-FFF2-40B4-BE49-F238E27FC236}">
                <a16:creationId xmlns:a16="http://schemas.microsoft.com/office/drawing/2014/main" id="{5A0CF374-FBD0-AF43-8AE4-1AEBBF21EB73}"/>
              </a:ext>
            </a:extLst>
          </p:cNvPr>
          <p:cNvSpPr txBox="1">
            <a:spLocks/>
          </p:cNvSpPr>
          <p:nvPr/>
        </p:nvSpPr>
        <p:spPr>
          <a:xfrm>
            <a:off x="814275" y="1587502"/>
            <a:ext cx="5668903" cy="27797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514350">
              <a:buClr>
                <a:srgbClr val="0D78C9"/>
              </a:buClr>
              <a:buSzPts val="1800"/>
              <a:buFont typeface="+mj-lt"/>
              <a:buAutoNum type="arabicPeriod"/>
            </a:pPr>
            <a:r>
              <a:rPr lang="en-US" sz="3200" dirty="0">
                <a:latin typeface="+mj-lt"/>
              </a:rPr>
              <a:t>User-Friendly</a:t>
            </a:r>
          </a:p>
          <a:p>
            <a:pPr marL="514350" indent="-514350">
              <a:spcBef>
                <a:spcPts val="360"/>
              </a:spcBef>
              <a:buClr>
                <a:srgbClr val="0D78C9"/>
              </a:buClr>
              <a:buSzPts val="1800"/>
              <a:buFont typeface="+mj-lt"/>
              <a:buAutoNum type="arabicPeriod"/>
            </a:pPr>
            <a:r>
              <a:rPr lang="en-US" sz="3200" dirty="0">
                <a:latin typeface="+mj-lt"/>
              </a:rPr>
              <a:t>Automates Leads</a:t>
            </a:r>
          </a:p>
          <a:p>
            <a:pPr marL="514350" indent="-514350">
              <a:spcBef>
                <a:spcPts val="360"/>
              </a:spcBef>
              <a:buClr>
                <a:srgbClr val="0D78C9"/>
              </a:buClr>
              <a:buSzPts val="1800"/>
              <a:buFont typeface="+mj-lt"/>
              <a:buAutoNum type="arabicPeriod"/>
            </a:pPr>
            <a:r>
              <a:rPr lang="en-US" sz="3200" dirty="0">
                <a:latin typeface="+mj-lt"/>
              </a:rPr>
              <a:t>Prompt Notifications</a:t>
            </a:r>
          </a:p>
          <a:p>
            <a:pPr marL="514350" indent="-514350">
              <a:spcBef>
                <a:spcPts val="360"/>
              </a:spcBef>
              <a:buClr>
                <a:srgbClr val="0D78C9"/>
              </a:buClr>
              <a:buSzPts val="1800"/>
              <a:buFont typeface="+mj-lt"/>
              <a:buAutoNum type="arabicPeriod"/>
            </a:pPr>
            <a:r>
              <a:rPr lang="en-US" sz="3200" dirty="0">
                <a:latin typeface="+mj-lt"/>
              </a:rPr>
              <a:t>No PII Student Information</a:t>
            </a:r>
          </a:p>
          <a:p>
            <a:pPr marL="514350" indent="-514350">
              <a:spcBef>
                <a:spcPts val="360"/>
              </a:spcBef>
              <a:buClr>
                <a:srgbClr val="0D78C9"/>
              </a:buClr>
              <a:buSzPts val="1800"/>
              <a:buFont typeface="+mj-lt"/>
              <a:buAutoNum type="arabicPeriod"/>
            </a:pPr>
            <a:r>
              <a:rPr lang="en-US" sz="3200" dirty="0">
                <a:latin typeface="+mj-lt"/>
              </a:rPr>
              <a:t>Built in tracking system</a:t>
            </a:r>
          </a:p>
          <a:p>
            <a:pPr marL="457200" indent="-342900">
              <a:spcBef>
                <a:spcPts val="360"/>
              </a:spcBef>
              <a:buClr>
                <a:srgbClr val="0D78C9"/>
              </a:buClr>
              <a:buSzPts val="1800"/>
              <a:buFont typeface="Wingdings" pitchFamily="2" charset="2"/>
              <a:buChar char="v"/>
            </a:pPr>
            <a:endParaRPr lang="en-US" sz="3200" dirty="0">
              <a:latin typeface="+mj-lt"/>
            </a:endParaRPr>
          </a:p>
          <a:p>
            <a:pPr marL="457200" indent="-342900">
              <a:spcBef>
                <a:spcPts val="360"/>
              </a:spcBef>
              <a:buClr>
                <a:srgbClr val="0D78C9"/>
              </a:buClr>
              <a:buSzPts val="1800"/>
              <a:buFont typeface="Wingdings" pitchFamily="2" charset="2"/>
              <a:buChar char="v"/>
            </a:pPr>
            <a:endParaRPr lang="en-US" sz="3200" dirty="0">
              <a:latin typeface="+mj-lt"/>
            </a:endParaRPr>
          </a:p>
          <a:p>
            <a:pPr marL="342900" indent="-342900">
              <a:spcBef>
                <a:spcPts val="360"/>
              </a:spcBef>
              <a:buClr>
                <a:srgbClr val="0D78C9"/>
              </a:buClr>
              <a:buSzPts val="1800"/>
              <a:buFont typeface="Wingdings" pitchFamily="2" charset="2"/>
              <a:buChar char="v"/>
            </a:pPr>
            <a:endParaRPr lang="en-US" sz="3200" dirty="0">
              <a:latin typeface="+mj-lt"/>
            </a:endParaRPr>
          </a:p>
        </p:txBody>
      </p:sp>
      <p:grpSp>
        <p:nvGrpSpPr>
          <p:cNvPr id="5" name="Google Shape;1600;p47">
            <a:extLst>
              <a:ext uri="{FF2B5EF4-FFF2-40B4-BE49-F238E27FC236}">
                <a16:creationId xmlns:a16="http://schemas.microsoft.com/office/drawing/2014/main" id="{DB2F46C9-63A0-E7A8-11A8-954A25BF4629}"/>
              </a:ext>
            </a:extLst>
          </p:cNvPr>
          <p:cNvGrpSpPr/>
          <p:nvPr/>
        </p:nvGrpSpPr>
        <p:grpSpPr>
          <a:xfrm>
            <a:off x="7076303" y="1952817"/>
            <a:ext cx="1688756" cy="1689495"/>
            <a:chOff x="557511" y="3214925"/>
            <a:chExt cx="719836" cy="720150"/>
          </a:xfrm>
        </p:grpSpPr>
        <p:sp>
          <p:nvSpPr>
            <p:cNvPr id="7" name="Google Shape;1601;p47">
              <a:extLst>
                <a:ext uri="{FF2B5EF4-FFF2-40B4-BE49-F238E27FC236}">
                  <a16:creationId xmlns:a16="http://schemas.microsoft.com/office/drawing/2014/main" id="{C6162257-C372-38A4-2762-C5B3A483C2BD}"/>
                </a:ext>
              </a:extLst>
            </p:cNvPr>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602;p47">
              <a:extLst>
                <a:ext uri="{FF2B5EF4-FFF2-40B4-BE49-F238E27FC236}">
                  <a16:creationId xmlns:a16="http://schemas.microsoft.com/office/drawing/2014/main" id="{33C490C3-6F11-D00A-8F55-181BB73CAC74}"/>
                </a:ext>
              </a:extLst>
            </p:cNvPr>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1603;p47">
              <a:extLst>
                <a:ext uri="{FF2B5EF4-FFF2-40B4-BE49-F238E27FC236}">
                  <a16:creationId xmlns:a16="http://schemas.microsoft.com/office/drawing/2014/main" id="{F49D1A31-0982-4EDD-D244-09E2693F29E4}"/>
                </a:ext>
              </a:extLst>
            </p:cNvPr>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 name="Google Shape;1604;p47">
              <a:extLst>
                <a:ext uri="{FF2B5EF4-FFF2-40B4-BE49-F238E27FC236}">
                  <a16:creationId xmlns:a16="http://schemas.microsoft.com/office/drawing/2014/main" id="{190618E2-2E1A-6801-A691-55C0C2363C4D}"/>
                </a:ext>
              </a:extLst>
            </p:cNvPr>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14564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463524" y="2871148"/>
            <a:ext cx="4509069"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Gloria Altamirano</a:t>
            </a:r>
            <a:endParaRPr sz="4400" dirty="0"/>
          </a:p>
        </p:txBody>
      </p:sp>
      <p:sp>
        <p:nvSpPr>
          <p:cNvPr id="222" name="Google Shape;222;p14"/>
          <p:cNvSpPr txBox="1">
            <a:spLocks noGrp="1"/>
          </p:cNvSpPr>
          <p:nvPr>
            <p:ph type="subTitle" idx="1"/>
          </p:nvPr>
        </p:nvSpPr>
        <p:spPr>
          <a:xfrm>
            <a:off x="463525" y="3975449"/>
            <a:ext cx="4787744"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4000" b="1" i="1" dirty="0"/>
              <a:t>Project Director</a:t>
            </a:r>
            <a:endParaRPr sz="4000" b="1" i="1" dirty="0"/>
          </a:p>
        </p:txBody>
      </p:sp>
      <p:sp>
        <p:nvSpPr>
          <p:cNvPr id="223" name="Google Shape;223;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224" name="Google Shape;224;p14"/>
          <p:cNvSpPr txBox="1"/>
          <p:nvPr/>
        </p:nvSpPr>
        <p:spPr>
          <a:xfrm>
            <a:off x="463524" y="0"/>
            <a:ext cx="7670281" cy="2871148"/>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000" b="1" dirty="0">
                <a:solidFill>
                  <a:srgbClr val="3F5378"/>
                </a:solidFill>
                <a:latin typeface="Roboto Condensed"/>
                <a:ea typeface="Roboto Condensed"/>
                <a:cs typeface="Roboto Condensed"/>
                <a:sym typeface="Roboto Condensed"/>
              </a:rPr>
              <a:t>Records &amp; Data Coordination</a:t>
            </a:r>
            <a:endParaRPr sz="6000" b="1" dirty="0">
              <a:solidFill>
                <a:srgbClr val="3F5378"/>
              </a:solidFill>
              <a:latin typeface="Roboto Condensed"/>
              <a:ea typeface="Roboto Condensed"/>
              <a:cs typeface="Roboto Condensed"/>
              <a:sym typeface="Roboto Condensed"/>
            </a:endParaRPr>
          </a:p>
        </p:txBody>
      </p:sp>
      <p:pic>
        <p:nvPicPr>
          <p:cNvPr id="6" name="Google Shape;113;p15">
            <a:extLst>
              <a:ext uri="{FF2B5EF4-FFF2-40B4-BE49-F238E27FC236}">
                <a16:creationId xmlns:a16="http://schemas.microsoft.com/office/drawing/2014/main" id="{6E95627C-7FDD-214D-8276-0CE6E0E5D748}"/>
              </a:ext>
            </a:extLst>
          </p:cNvPr>
          <p:cNvPicPr preferRelativeResize="0"/>
          <p:nvPr/>
        </p:nvPicPr>
        <p:blipFill>
          <a:blip r:embed="rId3">
            <a:alphaModFix/>
          </a:blip>
          <a:stretch>
            <a:fillRect/>
          </a:stretch>
        </p:blipFill>
        <p:spPr>
          <a:xfrm>
            <a:off x="7275440" y="3402841"/>
            <a:ext cx="1474978" cy="1545215"/>
          </a:xfrm>
          <a:prstGeom prst="rect">
            <a:avLst/>
          </a:prstGeom>
          <a:noFill/>
          <a:ln>
            <a:noFill/>
          </a:ln>
        </p:spPr>
      </p:pic>
    </p:spTree>
    <p:extLst>
      <p:ext uri="{BB962C8B-B14F-4D97-AF65-F5344CB8AC3E}">
        <p14:creationId xmlns:p14="http://schemas.microsoft.com/office/powerpoint/2010/main" val="3426982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Migrant Head Start</a:t>
            </a:r>
            <a:endParaRPr sz="3200" dirty="0"/>
          </a:p>
        </p:txBody>
      </p:sp>
      <p:sp>
        <p:nvSpPr>
          <p:cNvPr id="190" name="Google Shape;190;p12"/>
          <p:cNvSpPr txBox="1">
            <a:spLocks noGrp="1"/>
          </p:cNvSpPr>
          <p:nvPr>
            <p:ph type="body" idx="2"/>
          </p:nvPr>
        </p:nvSpPr>
        <p:spPr>
          <a:xfrm>
            <a:off x="3091913" y="1348352"/>
            <a:ext cx="2712206" cy="3055571"/>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en-US" sz="1400" b="1" u="sng" dirty="0">
                <a:solidFill>
                  <a:srgbClr val="FF9800"/>
                </a:solidFill>
              </a:rPr>
              <a:t>SANDUSKY COUNTY</a:t>
            </a:r>
          </a:p>
          <a:p>
            <a:pPr marL="0" lvl="0" indent="0">
              <a:buClr>
                <a:schemeClr val="dk1"/>
              </a:buClr>
              <a:buSzPts val="1100"/>
              <a:buNone/>
            </a:pPr>
            <a:r>
              <a:rPr lang="en-US" sz="1200" b="1" dirty="0"/>
              <a:t>GLCAP Fremont MSHS</a:t>
            </a:r>
            <a:r>
              <a:rPr lang="en-US" sz="1200" dirty="0"/>
              <a:t>                                1499 N. River Road                                  Fremont, OH 43420                                    567-202-1675</a:t>
            </a:r>
          </a:p>
          <a:p>
            <a:pPr marL="0" lvl="0" indent="0">
              <a:buClr>
                <a:schemeClr val="dk1"/>
              </a:buClr>
              <a:buSzPts val="1100"/>
              <a:buNone/>
            </a:pPr>
            <a:r>
              <a:rPr lang="en-US" sz="1400" b="1" u="sng" dirty="0">
                <a:solidFill>
                  <a:srgbClr val="FF9800"/>
                </a:solidFill>
              </a:rPr>
              <a:t>STARK COUNTY</a:t>
            </a:r>
          </a:p>
          <a:p>
            <a:pPr marL="0" lvl="0" indent="0">
              <a:buClr>
                <a:schemeClr val="dk1"/>
              </a:buClr>
              <a:buSzPts val="1100"/>
              <a:buNone/>
            </a:pPr>
            <a:r>
              <a:rPr lang="en-US" sz="1200" b="1" dirty="0"/>
              <a:t>GLCAP Hartville MSHS</a:t>
            </a:r>
            <a:r>
              <a:rPr lang="en-US" sz="1200" dirty="0"/>
              <a:t>                                61 Hartville Road                                      Hartville, OH 44632                                    330-754-2331</a:t>
            </a:r>
            <a:endParaRPr sz="1200" dirty="0"/>
          </a:p>
          <a:p>
            <a:pPr marL="0" lvl="0" indent="0" algn="l" rtl="0">
              <a:spcBef>
                <a:spcPts val="600"/>
              </a:spcBef>
              <a:spcAft>
                <a:spcPts val="1000"/>
              </a:spcAft>
              <a:buNone/>
            </a:pPr>
            <a:endParaRPr sz="1200" b="1" dirty="0"/>
          </a:p>
        </p:txBody>
      </p:sp>
      <p:sp>
        <p:nvSpPr>
          <p:cNvPr id="191" name="Google Shape;191;p12"/>
          <p:cNvSpPr txBox="1">
            <a:spLocks noGrp="1"/>
          </p:cNvSpPr>
          <p:nvPr>
            <p:ph type="body" idx="2"/>
          </p:nvPr>
        </p:nvSpPr>
        <p:spPr>
          <a:xfrm>
            <a:off x="3091913" y="3953968"/>
            <a:ext cx="5362412" cy="3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i="1" dirty="0">
                <a:solidFill>
                  <a:srgbClr val="FF0000"/>
                </a:solidFill>
              </a:rPr>
              <a:t>No busing will be available for: </a:t>
            </a:r>
            <a:r>
              <a:rPr lang="en" sz="1800" b="1" i="1" u="sng" dirty="0">
                <a:solidFill>
                  <a:srgbClr val="FF0000"/>
                </a:solidFill>
              </a:rPr>
              <a:t>NAPOLEON</a:t>
            </a:r>
            <a:r>
              <a:rPr lang="en" sz="1800" b="1" i="1" dirty="0">
                <a:solidFill>
                  <a:srgbClr val="FF0000"/>
                </a:solidFill>
              </a:rPr>
              <a:t> &amp; </a:t>
            </a:r>
            <a:r>
              <a:rPr lang="en" sz="1800" b="1" i="1" u="sng" dirty="0">
                <a:solidFill>
                  <a:srgbClr val="FF0000"/>
                </a:solidFill>
              </a:rPr>
              <a:t>HARTVILLE</a:t>
            </a:r>
            <a:endParaRPr sz="1800" i="1" dirty="0">
              <a:solidFill>
                <a:srgbClr val="3F5378"/>
              </a:solidFill>
            </a:endParaRPr>
          </a:p>
          <a:p>
            <a:pPr marL="0" lvl="0" indent="0" algn="l" rtl="0">
              <a:spcBef>
                <a:spcPts val="0"/>
              </a:spcBef>
              <a:spcAft>
                <a:spcPts val="0"/>
              </a:spcAft>
              <a:buNone/>
            </a:pPr>
            <a:endParaRPr sz="1000" i="1" dirty="0">
              <a:solidFill>
                <a:srgbClr val="3F5378"/>
              </a:solidFill>
            </a:endParaRPr>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193" name="Google Shape;193;p12"/>
          <p:cNvSpPr txBox="1">
            <a:spLocks noGrp="1"/>
          </p:cNvSpPr>
          <p:nvPr>
            <p:ph type="body" idx="1"/>
          </p:nvPr>
        </p:nvSpPr>
        <p:spPr>
          <a:xfrm>
            <a:off x="814276" y="1332854"/>
            <a:ext cx="2215644" cy="368084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1400" b="1" u="sng" dirty="0">
                <a:solidFill>
                  <a:srgbClr val="FF9800"/>
                </a:solidFill>
              </a:rPr>
              <a:t>CLARK COUNTY</a:t>
            </a:r>
            <a:endParaRPr sz="1400" b="1" u="sng" dirty="0">
              <a:solidFill>
                <a:srgbClr val="FF9800"/>
              </a:solidFill>
            </a:endParaRPr>
          </a:p>
          <a:p>
            <a:pPr marL="0" lvl="0" indent="0" algn="l" rtl="0">
              <a:spcBef>
                <a:spcPts val="600"/>
              </a:spcBef>
              <a:spcAft>
                <a:spcPts val="0"/>
              </a:spcAft>
              <a:buClr>
                <a:schemeClr val="dk1"/>
              </a:buClr>
              <a:buSzPts val="1100"/>
              <a:buFont typeface="Arial"/>
              <a:buNone/>
            </a:pPr>
            <a:r>
              <a:rPr lang="en" sz="1200" b="1" dirty="0"/>
              <a:t>GLCAP New Carlisle MSHS</a:t>
            </a:r>
            <a:r>
              <a:rPr lang="en" sz="1200" dirty="0"/>
              <a:t>                                476 North Dayton-Lakeview Drive                    New Carlisle, OH 45344                                    513-399-8196</a:t>
            </a:r>
            <a:endParaRPr lang="en" sz="1200" b="1" dirty="0">
              <a:solidFill>
                <a:srgbClr val="FF9800"/>
              </a:solidFill>
            </a:endParaRPr>
          </a:p>
          <a:p>
            <a:pPr marL="0" lvl="0" indent="0" algn="l" rtl="0">
              <a:spcBef>
                <a:spcPts val="600"/>
              </a:spcBef>
              <a:spcAft>
                <a:spcPts val="0"/>
              </a:spcAft>
              <a:buClr>
                <a:schemeClr val="dk1"/>
              </a:buClr>
              <a:buSzPts val="1100"/>
              <a:buFont typeface="Arial"/>
              <a:buNone/>
            </a:pPr>
            <a:r>
              <a:rPr lang="en-US" sz="1400" b="1" u="sng" dirty="0">
                <a:solidFill>
                  <a:srgbClr val="FF9800"/>
                </a:solidFill>
              </a:rPr>
              <a:t>HENRY COUNTY</a:t>
            </a:r>
          </a:p>
          <a:p>
            <a:pPr marL="0" lvl="0" indent="0">
              <a:buClr>
                <a:schemeClr val="dk1"/>
              </a:buClr>
              <a:buSzPts val="1100"/>
              <a:buNone/>
            </a:pPr>
            <a:r>
              <a:rPr lang="en-US" sz="1200" b="1" dirty="0"/>
              <a:t>GLCAP Napoleon MSHS</a:t>
            </a:r>
            <a:r>
              <a:rPr lang="en-US" sz="1200" dirty="0"/>
              <a:t>                                     910 Third Street                                                 Napoleon, OH 43545                                         419-419-1914</a:t>
            </a:r>
          </a:p>
          <a:p>
            <a:pPr marL="0" lvl="0" indent="0">
              <a:buClr>
                <a:schemeClr val="dk1"/>
              </a:buClr>
              <a:buSzPts val="1100"/>
              <a:buNone/>
            </a:pPr>
            <a:r>
              <a:rPr lang="en-US" sz="1400" b="1" u="sng" dirty="0">
                <a:solidFill>
                  <a:srgbClr val="FF9800"/>
                </a:solidFill>
              </a:rPr>
              <a:t>RICHLAND COUNTY</a:t>
            </a:r>
          </a:p>
          <a:p>
            <a:pPr marL="0" lvl="0" indent="0">
              <a:buClr>
                <a:schemeClr val="dk1"/>
              </a:buClr>
              <a:buSzPts val="1100"/>
              <a:buNone/>
            </a:pPr>
            <a:r>
              <a:rPr lang="en-US" sz="1200" b="1" dirty="0"/>
              <a:t>GLCAP Shiloh MSHS</a:t>
            </a:r>
            <a:r>
              <a:rPr lang="en-US" sz="1200" dirty="0"/>
              <a:t>                                             26 Mechanic Street                                           Shiloh, OH 44878                                               567-233-1980</a:t>
            </a:r>
          </a:p>
          <a:p>
            <a:pPr marL="0" lvl="0" indent="0" algn="l" rtl="0">
              <a:spcBef>
                <a:spcPts val="600"/>
              </a:spcBef>
              <a:spcAft>
                <a:spcPts val="0"/>
              </a:spcAft>
              <a:buClr>
                <a:schemeClr val="dk1"/>
              </a:buClr>
              <a:buSzPts val="1100"/>
              <a:buFont typeface="Arial"/>
              <a:buNone/>
            </a:pPr>
            <a:endParaRPr sz="1200" dirty="0"/>
          </a:p>
          <a:p>
            <a:pPr marL="0" lvl="0" indent="0" algn="l" rtl="0">
              <a:spcBef>
                <a:spcPts val="600"/>
              </a:spcBef>
              <a:spcAft>
                <a:spcPts val="0"/>
              </a:spcAft>
              <a:buClr>
                <a:schemeClr val="dk1"/>
              </a:buClr>
              <a:buSzPts val="1100"/>
              <a:buFont typeface="Arial"/>
              <a:buNone/>
            </a:pPr>
            <a:endParaRPr sz="1200" dirty="0"/>
          </a:p>
          <a:p>
            <a:pPr marL="0" lvl="0" indent="0" algn="l" rtl="0">
              <a:spcBef>
                <a:spcPts val="600"/>
              </a:spcBef>
              <a:spcAft>
                <a:spcPts val="1000"/>
              </a:spcAft>
              <a:buNone/>
            </a:pPr>
            <a:endParaRPr dirty="0"/>
          </a:p>
        </p:txBody>
      </p:sp>
      <p:pic>
        <p:nvPicPr>
          <p:cNvPr id="3" name="Picture 2">
            <a:extLst>
              <a:ext uri="{FF2B5EF4-FFF2-40B4-BE49-F238E27FC236}">
                <a16:creationId xmlns:a16="http://schemas.microsoft.com/office/drawing/2014/main" id="{9BCAE2A7-9CF4-9C4F-B022-167E0732808B}"/>
              </a:ext>
            </a:extLst>
          </p:cNvPr>
          <p:cNvPicPr>
            <a:picLocks noChangeAspect="1"/>
          </p:cNvPicPr>
          <p:nvPr/>
        </p:nvPicPr>
        <p:blipFill>
          <a:blip r:embed="rId3"/>
          <a:stretch>
            <a:fillRect/>
          </a:stretch>
        </p:blipFill>
        <p:spPr>
          <a:xfrm>
            <a:off x="5646305" y="1158775"/>
            <a:ext cx="2576032" cy="2475162"/>
          </a:xfrm>
          <a:prstGeom prst="rect">
            <a:avLst/>
          </a:prstGeom>
        </p:spPr>
      </p:pic>
      <p:grpSp>
        <p:nvGrpSpPr>
          <p:cNvPr id="23" name="Google Shape;993;p46">
            <a:extLst>
              <a:ext uri="{FF2B5EF4-FFF2-40B4-BE49-F238E27FC236}">
                <a16:creationId xmlns:a16="http://schemas.microsoft.com/office/drawing/2014/main" id="{2C28234D-CAC1-E2CC-EB52-C90AC06C125A}"/>
              </a:ext>
            </a:extLst>
          </p:cNvPr>
          <p:cNvGrpSpPr/>
          <p:nvPr/>
        </p:nvGrpSpPr>
        <p:grpSpPr>
          <a:xfrm>
            <a:off x="655698" y="633284"/>
            <a:ext cx="126389" cy="286903"/>
            <a:chOff x="4747025" y="2332025"/>
            <a:chExt cx="166850" cy="378750"/>
          </a:xfrm>
        </p:grpSpPr>
        <p:sp>
          <p:nvSpPr>
            <p:cNvPr id="24" name="Google Shape;994;p46">
              <a:extLst>
                <a:ext uri="{FF2B5EF4-FFF2-40B4-BE49-F238E27FC236}">
                  <a16:creationId xmlns:a16="http://schemas.microsoft.com/office/drawing/2014/main" id="{203EE7A1-D134-B418-75A1-048B59B01693}"/>
                </a:ext>
              </a:extLst>
            </p:cNvPr>
            <p:cNvSpPr/>
            <p:nvPr/>
          </p:nvSpPr>
          <p:spPr>
            <a:xfrm>
              <a:off x="4747025" y="2427025"/>
              <a:ext cx="166850" cy="283750"/>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5;p46">
              <a:extLst>
                <a:ext uri="{FF2B5EF4-FFF2-40B4-BE49-F238E27FC236}">
                  <a16:creationId xmlns:a16="http://schemas.microsoft.com/office/drawing/2014/main" id="{638778D7-EDCD-1D66-FB76-F10507412C8A}"/>
                </a:ext>
              </a:extLst>
            </p:cNvPr>
            <p:cNvSpPr/>
            <p:nvPr/>
          </p:nvSpPr>
          <p:spPr>
            <a:xfrm>
              <a:off x="4792100" y="2332025"/>
              <a:ext cx="76725" cy="84050"/>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993;p46">
            <a:extLst>
              <a:ext uri="{FF2B5EF4-FFF2-40B4-BE49-F238E27FC236}">
                <a16:creationId xmlns:a16="http://schemas.microsoft.com/office/drawing/2014/main" id="{A5C388FE-790A-9B86-7FCD-855DCF72C249}"/>
              </a:ext>
            </a:extLst>
          </p:cNvPr>
          <p:cNvGrpSpPr/>
          <p:nvPr/>
        </p:nvGrpSpPr>
        <p:grpSpPr>
          <a:xfrm>
            <a:off x="395207" y="457200"/>
            <a:ext cx="237064" cy="460407"/>
            <a:chOff x="4747025" y="2332025"/>
            <a:chExt cx="166850" cy="378750"/>
          </a:xfrm>
        </p:grpSpPr>
        <p:sp>
          <p:nvSpPr>
            <p:cNvPr id="27" name="Google Shape;994;p46">
              <a:extLst>
                <a:ext uri="{FF2B5EF4-FFF2-40B4-BE49-F238E27FC236}">
                  <a16:creationId xmlns:a16="http://schemas.microsoft.com/office/drawing/2014/main" id="{E52E8D31-28A6-67A7-D8A4-D7C2C067413B}"/>
                </a:ext>
              </a:extLst>
            </p:cNvPr>
            <p:cNvSpPr/>
            <p:nvPr/>
          </p:nvSpPr>
          <p:spPr>
            <a:xfrm>
              <a:off x="4747025" y="2427025"/>
              <a:ext cx="166850" cy="283750"/>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5;p46">
              <a:extLst>
                <a:ext uri="{FF2B5EF4-FFF2-40B4-BE49-F238E27FC236}">
                  <a16:creationId xmlns:a16="http://schemas.microsoft.com/office/drawing/2014/main" id="{9C143EB5-0626-0B5B-3CDD-3CB708CE2360}"/>
                </a:ext>
              </a:extLst>
            </p:cNvPr>
            <p:cNvSpPr/>
            <p:nvPr/>
          </p:nvSpPr>
          <p:spPr>
            <a:xfrm>
              <a:off x="4792100" y="2332025"/>
              <a:ext cx="76725" cy="84050"/>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924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ctrTitle" idx="4294967295"/>
          </p:nvPr>
        </p:nvSpPr>
        <p:spPr>
          <a:xfrm>
            <a:off x="384418" y="878133"/>
            <a:ext cx="3312206"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chemeClr val="accent5"/>
                </a:solidFill>
              </a:rPr>
              <a:t>MEP Timeline Check Sheet</a:t>
            </a:r>
            <a:endParaRPr sz="4400" dirty="0">
              <a:solidFill>
                <a:schemeClr val="accent5"/>
              </a:solidFill>
            </a:endParaRPr>
          </a:p>
        </p:txBody>
      </p:sp>
      <p:grpSp>
        <p:nvGrpSpPr>
          <p:cNvPr id="250" name="Google Shape;250;p17"/>
          <p:cNvGrpSpPr/>
          <p:nvPr/>
        </p:nvGrpSpPr>
        <p:grpSpPr>
          <a:xfrm>
            <a:off x="1281297" y="2354872"/>
            <a:ext cx="1588639" cy="1588655"/>
            <a:chOff x="6643075" y="3664250"/>
            <a:chExt cx="407950" cy="407975"/>
          </a:xfrm>
        </p:grpSpPr>
        <p:sp>
          <p:nvSpPr>
            <p:cNvPr id="251" name="Google Shape;251;p17"/>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7"/>
          <p:cNvGrpSpPr/>
          <p:nvPr/>
        </p:nvGrpSpPr>
        <p:grpSpPr>
          <a:xfrm rot="-587363">
            <a:off x="1203563" y="4158281"/>
            <a:ext cx="653127" cy="653134"/>
            <a:chOff x="576250" y="4319400"/>
            <a:chExt cx="442075" cy="442050"/>
          </a:xfrm>
        </p:grpSpPr>
        <p:sp>
          <p:nvSpPr>
            <p:cNvPr id="254" name="Google Shape;254;p17"/>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7"/>
          <p:cNvSpPr/>
          <p:nvPr/>
        </p:nvSpPr>
        <p:spPr>
          <a:xfrm>
            <a:off x="917036" y="2729392"/>
            <a:ext cx="248336" cy="2371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rot="2697322">
            <a:off x="2553392" y="3943262"/>
            <a:ext cx="376961" cy="3599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2851604" y="3737790"/>
            <a:ext cx="150972" cy="14422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rot="1280149">
            <a:off x="745002" y="3444580"/>
            <a:ext cx="150975" cy="14420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pic>
        <p:nvPicPr>
          <p:cNvPr id="17" name="Google Shape;211;p27">
            <a:extLst>
              <a:ext uri="{FF2B5EF4-FFF2-40B4-BE49-F238E27FC236}">
                <a16:creationId xmlns:a16="http://schemas.microsoft.com/office/drawing/2014/main" id="{A5FA6568-CBEE-9677-D155-DBB1A0CF23E6}"/>
              </a:ext>
            </a:extLst>
          </p:cNvPr>
          <p:cNvPicPr preferRelativeResize="0"/>
          <p:nvPr/>
        </p:nvPicPr>
        <p:blipFill>
          <a:blip r:embed="rId3"/>
          <a:srcRect/>
          <a:stretch/>
        </p:blipFill>
        <p:spPr>
          <a:xfrm>
            <a:off x="4200021" y="1"/>
            <a:ext cx="4512928"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B6BDF6-02B0-7D22-87A0-B20B89BC0BDD}"/>
              </a:ext>
            </a:extLst>
          </p:cNvPr>
          <p:cNvPicPr>
            <a:picLocks noChangeAspect="1"/>
          </p:cNvPicPr>
          <p:nvPr/>
        </p:nvPicPr>
        <p:blipFill>
          <a:blip r:embed="rId2"/>
          <a:stretch>
            <a:fillRect/>
          </a:stretch>
        </p:blipFill>
        <p:spPr>
          <a:xfrm>
            <a:off x="0" y="1158775"/>
            <a:ext cx="9144000" cy="3352594"/>
          </a:xfrm>
          <a:prstGeom prst="rect">
            <a:avLst/>
          </a:prstGeom>
        </p:spPr>
      </p:pic>
      <p:sp>
        <p:nvSpPr>
          <p:cNvPr id="6" name="Title 5">
            <a:extLst>
              <a:ext uri="{FF2B5EF4-FFF2-40B4-BE49-F238E27FC236}">
                <a16:creationId xmlns:a16="http://schemas.microsoft.com/office/drawing/2014/main" id="{020F3686-1514-22DE-E6D2-826888FE5743}"/>
              </a:ext>
            </a:extLst>
          </p:cNvPr>
          <p:cNvSpPr>
            <a:spLocks noGrp="1"/>
          </p:cNvSpPr>
          <p:nvPr>
            <p:ph type="title"/>
          </p:nvPr>
        </p:nvSpPr>
        <p:spPr/>
        <p:txBody>
          <a:bodyPr/>
          <a:lstStyle/>
          <a:p>
            <a:r>
              <a:rPr lang="en-US" sz="3200" dirty="0"/>
              <a:t>Parent Night/Event</a:t>
            </a:r>
          </a:p>
        </p:txBody>
      </p:sp>
      <p:sp>
        <p:nvSpPr>
          <p:cNvPr id="7" name="Text Placeholder 6">
            <a:extLst>
              <a:ext uri="{FF2B5EF4-FFF2-40B4-BE49-F238E27FC236}">
                <a16:creationId xmlns:a16="http://schemas.microsoft.com/office/drawing/2014/main" id="{62C99F45-A533-5890-4F62-2CA1BC7315BE}"/>
              </a:ext>
            </a:extLst>
          </p:cNvPr>
          <p:cNvSpPr>
            <a:spLocks noGrp="1"/>
          </p:cNvSpPr>
          <p:nvPr>
            <p:ph type="body" idx="1"/>
          </p:nvPr>
        </p:nvSpPr>
        <p:spPr>
          <a:xfrm>
            <a:off x="466700" y="1327350"/>
            <a:ext cx="5135938" cy="3145500"/>
          </a:xfrm>
        </p:spPr>
        <p:txBody>
          <a:bodyPr anchor="t"/>
          <a:lstStyle/>
          <a:p>
            <a:r>
              <a:rPr lang="en-US" sz="3200" b="1" dirty="0"/>
              <a:t>Parent Night Documentation</a:t>
            </a:r>
          </a:p>
          <a:p>
            <a:pPr lvl="1"/>
            <a:r>
              <a:rPr lang="en-US" sz="2800" i="1" dirty="0"/>
              <a:t>Post Summary Report</a:t>
            </a:r>
          </a:p>
          <a:p>
            <a:pPr lvl="1"/>
            <a:r>
              <a:rPr lang="en-US" sz="2800" i="1" dirty="0"/>
              <a:t>Sign-in Sheet</a:t>
            </a:r>
          </a:p>
          <a:p>
            <a:pPr lvl="1"/>
            <a:r>
              <a:rPr lang="en-US" sz="2800" i="1" dirty="0"/>
              <a:t>Agenda</a:t>
            </a:r>
          </a:p>
        </p:txBody>
      </p:sp>
      <p:sp>
        <p:nvSpPr>
          <p:cNvPr id="5" name="Slide Number Placeholder 4">
            <a:extLst>
              <a:ext uri="{FF2B5EF4-FFF2-40B4-BE49-F238E27FC236}">
                <a16:creationId xmlns:a16="http://schemas.microsoft.com/office/drawing/2014/main" id="{151093CD-4759-BE59-A2A5-DB51C6B06D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241464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Continuation of Services (COS)</a:t>
            </a:r>
            <a:endParaRPr sz="3200" dirty="0"/>
          </a:p>
        </p:txBody>
      </p:sp>
      <p:sp>
        <p:nvSpPr>
          <p:cNvPr id="443" name="Google Shape;443;p28"/>
          <p:cNvSpPr txBox="1">
            <a:spLocks noGrp="1"/>
          </p:cNvSpPr>
          <p:nvPr>
            <p:ph type="body" idx="1"/>
          </p:nvPr>
        </p:nvSpPr>
        <p:spPr>
          <a:xfrm>
            <a:off x="870449" y="1313825"/>
            <a:ext cx="2376445" cy="195402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#1</a:t>
            </a:r>
            <a:endParaRPr b="1" dirty="0"/>
          </a:p>
          <a:p>
            <a:pPr marL="0" lvl="0" indent="0" algn="l" rtl="0">
              <a:spcBef>
                <a:spcPts val="1000"/>
              </a:spcBef>
              <a:spcAft>
                <a:spcPts val="1000"/>
              </a:spcAft>
              <a:buNone/>
            </a:pPr>
            <a:r>
              <a:rPr lang="en" sz="1600" dirty="0"/>
              <a:t>Eligibility for Title I-C is only good for 36 months. COS allows the MEP to serve students who’s eligibility has expired for an additional </a:t>
            </a:r>
            <a:r>
              <a:rPr lang="en" sz="1600" b="1" u="sng" dirty="0">
                <a:solidFill>
                  <a:schemeClr val="accent5"/>
                </a:solidFill>
              </a:rPr>
              <a:t>12 months</a:t>
            </a:r>
            <a:r>
              <a:rPr lang="en" sz="1600" dirty="0"/>
              <a:t>.</a:t>
            </a:r>
            <a:endParaRPr sz="1600" dirty="0"/>
          </a:p>
        </p:txBody>
      </p:sp>
      <p:sp>
        <p:nvSpPr>
          <p:cNvPr id="444" name="Google Shape;444;p28"/>
          <p:cNvSpPr txBox="1">
            <a:spLocks noGrp="1"/>
          </p:cNvSpPr>
          <p:nvPr>
            <p:ph type="body" idx="2"/>
          </p:nvPr>
        </p:nvSpPr>
        <p:spPr>
          <a:xfrm>
            <a:off x="3682249" y="1313825"/>
            <a:ext cx="2376445" cy="175376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#2</a:t>
            </a:r>
          </a:p>
          <a:p>
            <a:pPr marL="0" indent="0">
              <a:spcBef>
                <a:spcPts val="1000"/>
              </a:spcBef>
              <a:spcAft>
                <a:spcPts val="1000"/>
              </a:spcAft>
              <a:buNone/>
            </a:pPr>
            <a:r>
              <a:rPr lang="en-US" sz="1600" b="1" u="sng" dirty="0">
                <a:solidFill>
                  <a:schemeClr val="accent5"/>
                </a:solidFill>
              </a:rPr>
              <a:t>OMEC approval is required </a:t>
            </a:r>
            <a:r>
              <a:rPr lang="en-US" sz="1600" dirty="0"/>
              <a:t>before COS is provided to any student. </a:t>
            </a:r>
          </a:p>
          <a:p>
            <a:pPr marL="0" lvl="0" indent="0" algn="l" rtl="0">
              <a:spcBef>
                <a:spcPts val="1000"/>
              </a:spcBef>
              <a:spcAft>
                <a:spcPts val="1000"/>
              </a:spcAft>
              <a:buNone/>
            </a:pPr>
            <a:endParaRPr lang="en-US" sz="1200" dirty="0"/>
          </a:p>
        </p:txBody>
      </p:sp>
      <p:sp>
        <p:nvSpPr>
          <p:cNvPr id="445" name="Google Shape;445;p28"/>
          <p:cNvSpPr txBox="1">
            <a:spLocks noGrp="1"/>
          </p:cNvSpPr>
          <p:nvPr>
            <p:ph type="body" idx="3"/>
          </p:nvPr>
        </p:nvSpPr>
        <p:spPr>
          <a:xfrm>
            <a:off x="6494049" y="1313825"/>
            <a:ext cx="2376445" cy="176645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#3</a:t>
            </a:r>
            <a:endParaRPr b="1" dirty="0"/>
          </a:p>
          <a:p>
            <a:pPr marL="0" lvl="0" indent="0" algn="l" rtl="0">
              <a:spcBef>
                <a:spcPts val="1000"/>
              </a:spcBef>
              <a:spcAft>
                <a:spcPts val="0"/>
              </a:spcAft>
              <a:buNone/>
            </a:pPr>
            <a:r>
              <a:rPr lang="en-US" sz="1600" dirty="0"/>
              <a:t>The reporting process for COS students is completely different from your migrant-eligible students.  </a:t>
            </a:r>
          </a:p>
          <a:p>
            <a:pPr marL="0" lvl="0" indent="0" algn="l" rtl="0">
              <a:spcBef>
                <a:spcPts val="1000"/>
              </a:spcBef>
              <a:spcAft>
                <a:spcPts val="1000"/>
              </a:spcAft>
              <a:buNone/>
            </a:pPr>
            <a:endParaRPr sz="1200"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447" name="Google Shape;447;p28"/>
          <p:cNvSpPr txBox="1">
            <a:spLocks noGrp="1"/>
          </p:cNvSpPr>
          <p:nvPr>
            <p:ph type="body" idx="1"/>
          </p:nvPr>
        </p:nvSpPr>
        <p:spPr>
          <a:xfrm>
            <a:off x="870450" y="3422903"/>
            <a:ext cx="2376444" cy="171677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#4</a:t>
            </a:r>
            <a:endParaRPr b="1" dirty="0"/>
          </a:p>
          <a:p>
            <a:pPr marL="0" lvl="0" indent="0">
              <a:spcBef>
                <a:spcPts val="1000"/>
              </a:spcBef>
              <a:spcAft>
                <a:spcPts val="1000"/>
              </a:spcAft>
              <a:buNone/>
            </a:pPr>
            <a:r>
              <a:rPr lang="en-US" sz="1600" dirty="0"/>
              <a:t>Students served through COS must be excluded from the official child count.</a:t>
            </a:r>
          </a:p>
        </p:txBody>
      </p:sp>
      <p:sp>
        <p:nvSpPr>
          <p:cNvPr id="448" name="Google Shape;448;p28"/>
          <p:cNvSpPr txBox="1">
            <a:spLocks noGrp="1"/>
          </p:cNvSpPr>
          <p:nvPr>
            <p:ph type="body" idx="2"/>
          </p:nvPr>
        </p:nvSpPr>
        <p:spPr>
          <a:xfrm>
            <a:off x="3682250" y="3422903"/>
            <a:ext cx="2376444" cy="171677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#5</a:t>
            </a:r>
            <a:endParaRPr b="1" dirty="0"/>
          </a:p>
          <a:p>
            <a:pPr marL="0" lvl="0" indent="0">
              <a:spcBef>
                <a:spcPts val="1000"/>
              </a:spcBef>
              <a:spcAft>
                <a:spcPts val="1000"/>
              </a:spcAft>
              <a:buNone/>
            </a:pPr>
            <a:r>
              <a:rPr lang="en-US" sz="1600" dirty="0"/>
              <a:t>Students must be </a:t>
            </a:r>
            <a:r>
              <a:rPr lang="en-US" sz="1600" b="1" dirty="0">
                <a:solidFill>
                  <a:schemeClr val="accent5"/>
                </a:solidFill>
              </a:rPr>
              <a:t>“</a:t>
            </a:r>
            <a:r>
              <a:rPr lang="en-US" sz="1600" b="1" u="sng" dirty="0">
                <a:solidFill>
                  <a:schemeClr val="accent5"/>
                </a:solidFill>
              </a:rPr>
              <a:t>At-Risk of Failing</a:t>
            </a:r>
            <a:r>
              <a:rPr lang="en-US" sz="1600" b="1" dirty="0">
                <a:solidFill>
                  <a:schemeClr val="accent5"/>
                </a:solidFill>
              </a:rPr>
              <a:t>”</a:t>
            </a:r>
            <a:r>
              <a:rPr lang="en-US" sz="1600" dirty="0"/>
              <a:t> in order to be approved for COS.</a:t>
            </a:r>
            <a:endParaRPr sz="1600" dirty="0"/>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9365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C3383C-4449-EF46-AFCD-D13078D904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3" name="Google Shape;263;p34">
            <a:extLst>
              <a:ext uri="{FF2B5EF4-FFF2-40B4-BE49-F238E27FC236}">
                <a16:creationId xmlns:a16="http://schemas.microsoft.com/office/drawing/2014/main" id="{BE4E261F-C4DC-4647-8355-541368436F90}"/>
              </a:ext>
            </a:extLst>
          </p:cNvPr>
          <p:cNvPicPr preferRelativeResize="0"/>
          <p:nvPr/>
        </p:nvPicPr>
        <p:blipFill>
          <a:blip r:embed="rId2">
            <a:alphaModFix/>
          </a:blip>
          <a:stretch>
            <a:fillRect/>
          </a:stretch>
        </p:blipFill>
        <p:spPr>
          <a:xfrm>
            <a:off x="0" y="-6465"/>
            <a:ext cx="6955604" cy="5149965"/>
          </a:xfrm>
          <a:prstGeom prst="rect">
            <a:avLst/>
          </a:prstGeom>
          <a:noFill/>
          <a:ln>
            <a:noFill/>
          </a:ln>
        </p:spPr>
      </p:pic>
      <p:grpSp>
        <p:nvGrpSpPr>
          <p:cNvPr id="9" name="Google Shape;1018;p46">
            <a:extLst>
              <a:ext uri="{FF2B5EF4-FFF2-40B4-BE49-F238E27FC236}">
                <a16:creationId xmlns:a16="http://schemas.microsoft.com/office/drawing/2014/main" id="{6EACB2E6-86E1-9048-81EE-529E573C499C}"/>
              </a:ext>
            </a:extLst>
          </p:cNvPr>
          <p:cNvGrpSpPr/>
          <p:nvPr/>
        </p:nvGrpSpPr>
        <p:grpSpPr>
          <a:xfrm>
            <a:off x="7315198" y="2498908"/>
            <a:ext cx="1487399" cy="1207910"/>
            <a:chOff x="5247525" y="3007275"/>
            <a:chExt cx="517575" cy="384825"/>
          </a:xfrm>
        </p:grpSpPr>
        <p:sp>
          <p:nvSpPr>
            <p:cNvPr id="10" name="Google Shape;1019;p46">
              <a:extLst>
                <a:ext uri="{FF2B5EF4-FFF2-40B4-BE49-F238E27FC236}">
                  <a16:creationId xmlns:a16="http://schemas.microsoft.com/office/drawing/2014/main" id="{83A9551B-28B9-3B46-8A55-12472DE4B83E}"/>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0;p46">
              <a:extLst>
                <a:ext uri="{FF2B5EF4-FFF2-40B4-BE49-F238E27FC236}">
                  <a16:creationId xmlns:a16="http://schemas.microsoft.com/office/drawing/2014/main" id="{E5268C5F-80F9-BB41-8CF9-A567C22B7A0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0;p46">
            <a:extLst>
              <a:ext uri="{FF2B5EF4-FFF2-40B4-BE49-F238E27FC236}">
                <a16:creationId xmlns:a16="http://schemas.microsoft.com/office/drawing/2014/main" id="{5100134A-9E82-B043-83EA-1B8C00906CA1}"/>
              </a:ext>
            </a:extLst>
          </p:cNvPr>
          <p:cNvGrpSpPr/>
          <p:nvPr/>
        </p:nvGrpSpPr>
        <p:grpSpPr>
          <a:xfrm>
            <a:off x="7618000" y="1354218"/>
            <a:ext cx="1002663" cy="1014312"/>
            <a:chOff x="5972700" y="2330200"/>
            <a:chExt cx="411625" cy="387275"/>
          </a:xfrm>
        </p:grpSpPr>
        <p:sp>
          <p:nvSpPr>
            <p:cNvPr id="13" name="Google Shape;1001;p46">
              <a:extLst>
                <a:ext uri="{FF2B5EF4-FFF2-40B4-BE49-F238E27FC236}">
                  <a16:creationId xmlns:a16="http://schemas.microsoft.com/office/drawing/2014/main" id="{D79CF40F-7AF3-4648-B5AE-209A0BEA6F60}"/>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2;p46">
              <a:extLst>
                <a:ext uri="{FF2B5EF4-FFF2-40B4-BE49-F238E27FC236}">
                  <a16:creationId xmlns:a16="http://schemas.microsoft.com/office/drawing/2014/main" id="{431EBA5F-22BF-D14A-A036-8525C7FABE57}"/>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3066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ctrTitle" idx="4294967295"/>
          </p:nvPr>
        </p:nvSpPr>
        <p:spPr>
          <a:xfrm>
            <a:off x="384418" y="878133"/>
            <a:ext cx="3691022"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chemeClr val="accent5"/>
                </a:solidFill>
              </a:rPr>
              <a:t>Priority for Services (PFS)</a:t>
            </a:r>
            <a:endParaRPr sz="4400" dirty="0">
              <a:solidFill>
                <a:schemeClr val="accent5"/>
              </a:solidFill>
            </a:endParaRPr>
          </a:p>
        </p:txBody>
      </p:sp>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18" name="Google Shape;742;p95">
            <a:extLst>
              <a:ext uri="{FF2B5EF4-FFF2-40B4-BE49-F238E27FC236}">
                <a16:creationId xmlns:a16="http://schemas.microsoft.com/office/drawing/2014/main" id="{E4CF862E-AE7D-56C6-5014-DB3064A39EFB}"/>
              </a:ext>
            </a:extLst>
          </p:cNvPr>
          <p:cNvPicPr preferRelativeResize="0"/>
          <p:nvPr/>
        </p:nvPicPr>
        <p:blipFill>
          <a:blip r:embed="rId3"/>
          <a:srcRect/>
          <a:stretch/>
        </p:blipFill>
        <p:spPr>
          <a:xfrm>
            <a:off x="4494509" y="0"/>
            <a:ext cx="4191822" cy="5143500"/>
          </a:xfrm>
          <a:prstGeom prst="rect">
            <a:avLst/>
          </a:prstGeom>
          <a:noFill/>
          <a:ln>
            <a:noFill/>
          </a:ln>
        </p:spPr>
      </p:pic>
      <p:grpSp>
        <p:nvGrpSpPr>
          <p:cNvPr id="14" name="Google Shape;1455;p47">
            <a:extLst>
              <a:ext uri="{FF2B5EF4-FFF2-40B4-BE49-F238E27FC236}">
                <a16:creationId xmlns:a16="http://schemas.microsoft.com/office/drawing/2014/main" id="{C9E14CCA-9C8A-BA45-9CF6-5C0D9433F6F9}"/>
              </a:ext>
            </a:extLst>
          </p:cNvPr>
          <p:cNvGrpSpPr/>
          <p:nvPr/>
        </p:nvGrpSpPr>
        <p:grpSpPr>
          <a:xfrm>
            <a:off x="1314776" y="2219546"/>
            <a:ext cx="1830306" cy="2045821"/>
            <a:chOff x="7638277" y="937343"/>
            <a:chExt cx="744273" cy="793950"/>
          </a:xfrm>
        </p:grpSpPr>
        <p:sp>
          <p:nvSpPr>
            <p:cNvPr id="15" name="Google Shape;1456;p47">
              <a:extLst>
                <a:ext uri="{FF2B5EF4-FFF2-40B4-BE49-F238E27FC236}">
                  <a16:creationId xmlns:a16="http://schemas.microsoft.com/office/drawing/2014/main" id="{95C8F836-A981-604B-AC51-1BBAEFE11FD9}"/>
                </a:ext>
              </a:extLst>
            </p:cNvPr>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 name="Google Shape;1457;p47">
              <a:extLst>
                <a:ext uri="{FF2B5EF4-FFF2-40B4-BE49-F238E27FC236}">
                  <a16:creationId xmlns:a16="http://schemas.microsoft.com/office/drawing/2014/main" id="{71DA5DFB-0177-ED47-85C7-CA2A5CE4F025}"/>
                </a:ext>
              </a:extLst>
            </p:cNvPr>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 name="Google Shape;1458;p47">
              <a:extLst>
                <a:ext uri="{FF2B5EF4-FFF2-40B4-BE49-F238E27FC236}">
                  <a16:creationId xmlns:a16="http://schemas.microsoft.com/office/drawing/2014/main" id="{913E8F0F-D21B-4544-BD68-30C4841D9345}"/>
                </a:ext>
              </a:extLst>
            </p:cNvPr>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 name="Google Shape;1459;p47">
              <a:extLst>
                <a:ext uri="{FF2B5EF4-FFF2-40B4-BE49-F238E27FC236}">
                  <a16:creationId xmlns:a16="http://schemas.microsoft.com/office/drawing/2014/main" id="{446060CC-E4CB-1F46-9A49-C90273C9506D}"/>
                </a:ext>
              </a:extLst>
            </p:cNvPr>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9" name="Google Shape;1460;p47">
              <a:extLst>
                <a:ext uri="{FF2B5EF4-FFF2-40B4-BE49-F238E27FC236}">
                  <a16:creationId xmlns:a16="http://schemas.microsoft.com/office/drawing/2014/main" id="{8B3A720E-46D6-8E4E-BB77-5C79DB0BDB53}"/>
                </a:ext>
              </a:extLst>
            </p:cNvPr>
            <p:cNvGrpSpPr/>
            <p:nvPr/>
          </p:nvGrpSpPr>
          <p:grpSpPr>
            <a:xfrm>
              <a:off x="7638277" y="937343"/>
              <a:ext cx="744273" cy="793950"/>
              <a:chOff x="6565437" y="1588001"/>
              <a:chExt cx="744273" cy="793950"/>
            </a:xfrm>
          </p:grpSpPr>
          <p:sp>
            <p:nvSpPr>
              <p:cNvPr id="30" name="Google Shape;1461;p47">
                <a:extLst>
                  <a:ext uri="{FF2B5EF4-FFF2-40B4-BE49-F238E27FC236}">
                    <a16:creationId xmlns:a16="http://schemas.microsoft.com/office/drawing/2014/main" id="{5FD54159-4DF0-9643-8481-663B92309DD0}"/>
                  </a:ext>
                </a:extLst>
              </p:cNvPr>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1" name="Google Shape;1462;p47">
                <a:extLst>
                  <a:ext uri="{FF2B5EF4-FFF2-40B4-BE49-F238E27FC236}">
                    <a16:creationId xmlns:a16="http://schemas.microsoft.com/office/drawing/2014/main" id="{9741EC43-2FC3-B942-AFE6-387D2207A6EE}"/>
                  </a:ext>
                </a:extLst>
              </p:cNvPr>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2" name="Google Shape;1463;p47">
                <a:extLst>
                  <a:ext uri="{FF2B5EF4-FFF2-40B4-BE49-F238E27FC236}">
                    <a16:creationId xmlns:a16="http://schemas.microsoft.com/office/drawing/2014/main" id="{43658BCA-E847-5449-8510-AD0395114756}"/>
                  </a:ext>
                </a:extLst>
              </p:cNvPr>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 name="Google Shape;1464;p47">
                <a:extLst>
                  <a:ext uri="{FF2B5EF4-FFF2-40B4-BE49-F238E27FC236}">
                    <a16:creationId xmlns:a16="http://schemas.microsoft.com/office/drawing/2014/main" id="{BFAA9ADC-B6BA-204B-9AC8-91C0D57FDE4C}"/>
                  </a:ext>
                </a:extLst>
              </p:cNvPr>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4" name="Google Shape;1465;p47">
                <a:extLst>
                  <a:ext uri="{FF2B5EF4-FFF2-40B4-BE49-F238E27FC236}">
                    <a16:creationId xmlns:a16="http://schemas.microsoft.com/office/drawing/2014/main" id="{65B4F772-1C05-A741-9DC4-B92ECAC0971E}"/>
                  </a:ext>
                </a:extLst>
              </p:cNvPr>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5" name="Google Shape;1466;p47">
                <a:extLst>
                  <a:ext uri="{FF2B5EF4-FFF2-40B4-BE49-F238E27FC236}">
                    <a16:creationId xmlns:a16="http://schemas.microsoft.com/office/drawing/2014/main" id="{F462FF9C-4BE0-364E-B9F4-C43C7B1ABEB2}"/>
                  </a:ext>
                </a:extLst>
              </p:cNvPr>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6" name="Google Shape;1467;p47">
                <a:extLst>
                  <a:ext uri="{FF2B5EF4-FFF2-40B4-BE49-F238E27FC236}">
                    <a16:creationId xmlns:a16="http://schemas.microsoft.com/office/drawing/2014/main" id="{4A3C7151-7C41-744D-A59F-98F3D361C557}"/>
                  </a:ext>
                </a:extLst>
              </p:cNvPr>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7" name="Google Shape;1468;p47">
                <a:extLst>
                  <a:ext uri="{FF2B5EF4-FFF2-40B4-BE49-F238E27FC236}">
                    <a16:creationId xmlns:a16="http://schemas.microsoft.com/office/drawing/2014/main" id="{308F06FB-5522-2744-96C4-73B16D69A80B}"/>
                  </a:ext>
                </a:extLst>
              </p:cNvPr>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8" name="Google Shape;1469;p47">
                <a:extLst>
                  <a:ext uri="{FF2B5EF4-FFF2-40B4-BE49-F238E27FC236}">
                    <a16:creationId xmlns:a16="http://schemas.microsoft.com/office/drawing/2014/main" id="{38412CFE-4C12-F643-B436-4D38DC46CDEF}"/>
                  </a:ext>
                </a:extLst>
              </p:cNvPr>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9" name="Google Shape;1470;p47">
                <a:extLst>
                  <a:ext uri="{FF2B5EF4-FFF2-40B4-BE49-F238E27FC236}">
                    <a16:creationId xmlns:a16="http://schemas.microsoft.com/office/drawing/2014/main" id="{505880EA-2E6B-EA44-8ED0-B50750DD3BB4}"/>
                  </a:ext>
                </a:extLst>
              </p:cNvPr>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12021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583A9-EABF-424A-A1BE-53A6DEDB8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3" name="Google Shape;382;p25">
            <a:extLst>
              <a:ext uri="{FF2B5EF4-FFF2-40B4-BE49-F238E27FC236}">
                <a16:creationId xmlns:a16="http://schemas.microsoft.com/office/drawing/2014/main" id="{880399F2-27E8-47CB-87CC-CF3075015852}"/>
              </a:ext>
            </a:extLst>
          </p:cNvPr>
          <p:cNvSpPr txBox="1">
            <a:spLocks/>
          </p:cNvSpPr>
          <p:nvPr/>
        </p:nvSpPr>
        <p:spPr>
          <a:xfrm>
            <a:off x="2237948" y="242190"/>
            <a:ext cx="6903276"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USDOE Monitoring review – reporting issues</a:t>
            </a:r>
          </a:p>
        </p:txBody>
      </p:sp>
      <p:sp>
        <p:nvSpPr>
          <p:cNvPr id="4" name="Google Shape;382;p25">
            <a:extLst>
              <a:ext uri="{FF2B5EF4-FFF2-40B4-BE49-F238E27FC236}">
                <a16:creationId xmlns:a16="http://schemas.microsoft.com/office/drawing/2014/main" id="{1221DE7C-D0B3-43A4-B864-E72AF3675FCF}"/>
              </a:ext>
            </a:extLst>
          </p:cNvPr>
          <p:cNvSpPr txBox="1">
            <a:spLocks/>
          </p:cNvSpPr>
          <p:nvPr/>
        </p:nvSpPr>
        <p:spPr>
          <a:xfrm>
            <a:off x="79829" y="1617044"/>
            <a:ext cx="8962571" cy="10587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3600" dirty="0">
                <a:solidFill>
                  <a:srgbClr val="3F5378"/>
                </a:solidFill>
              </a:rPr>
              <a:t>Documenting Child disability – IDEA-B Category</a:t>
            </a:r>
          </a:p>
        </p:txBody>
      </p:sp>
      <p:graphicFrame>
        <p:nvGraphicFramePr>
          <p:cNvPr id="6" name="Table 5">
            <a:extLst>
              <a:ext uri="{FF2B5EF4-FFF2-40B4-BE49-F238E27FC236}">
                <a16:creationId xmlns:a16="http://schemas.microsoft.com/office/drawing/2014/main" id="{1B9A65C9-3198-4537-BC8A-DD5EE6E40544}"/>
              </a:ext>
            </a:extLst>
          </p:cNvPr>
          <p:cNvGraphicFramePr>
            <a:graphicFrameLocks noGrp="1"/>
          </p:cNvGraphicFramePr>
          <p:nvPr>
            <p:extLst>
              <p:ext uri="{D42A27DB-BD31-4B8C-83A1-F6EECF244321}">
                <p14:modId xmlns:p14="http://schemas.microsoft.com/office/powerpoint/2010/main" val="524570193"/>
              </p:ext>
            </p:extLst>
          </p:nvPr>
        </p:nvGraphicFramePr>
        <p:xfrm>
          <a:off x="217714" y="2548343"/>
          <a:ext cx="8715829" cy="1860028"/>
        </p:xfrm>
        <a:graphic>
          <a:graphicData uri="http://schemas.openxmlformats.org/drawingml/2006/table">
            <a:tbl>
              <a:tblPr>
                <a:tableStyleId>{E27665BA-8202-44FC-AD62-C9F0E3EA811A}</a:tableStyleId>
              </a:tblPr>
              <a:tblGrid>
                <a:gridCol w="1389705">
                  <a:extLst>
                    <a:ext uri="{9D8B030D-6E8A-4147-A177-3AD203B41FA5}">
                      <a16:colId xmlns:a16="http://schemas.microsoft.com/office/drawing/2014/main" val="54759631"/>
                    </a:ext>
                  </a:extLst>
                </a:gridCol>
                <a:gridCol w="7326124">
                  <a:extLst>
                    <a:ext uri="{9D8B030D-6E8A-4147-A177-3AD203B41FA5}">
                      <a16:colId xmlns:a16="http://schemas.microsoft.com/office/drawing/2014/main" val="1778768412"/>
                    </a:ext>
                  </a:extLst>
                </a:gridCol>
              </a:tblGrid>
              <a:tr h="1860028">
                <a:tc>
                  <a:txBody>
                    <a:bodyPr/>
                    <a:lstStyle/>
                    <a:p>
                      <a:pPr algn="l" fontAlgn="t"/>
                      <a:r>
                        <a:rPr lang="en-US" sz="1600" u="none" strike="noStrike" dirty="0">
                          <a:effectLst/>
                        </a:rPr>
                        <a:t>Performance Reporting</a:t>
                      </a:r>
                      <a:endParaRPr lang="en-US" sz="1600" b="0" i="0" u="none" strike="noStrike" dirty="0">
                        <a:solidFill>
                          <a:srgbClr val="000000"/>
                        </a:solidFill>
                        <a:effectLst/>
                        <a:latin typeface="Calibri" panose="020F0502020204030204" pitchFamily="34" charset="0"/>
                      </a:endParaRPr>
                    </a:p>
                  </a:txBody>
                  <a:tcPr marL="3481" marR="3481" marT="3481" marB="0"/>
                </a:tc>
                <a:tc>
                  <a:txBody>
                    <a:bodyPr/>
                    <a:lstStyle/>
                    <a:p>
                      <a:pPr algn="l" fontAlgn="t"/>
                      <a:r>
                        <a:rPr lang="en-US" sz="1600" u="none" strike="noStrike" dirty="0">
                          <a:effectLst/>
                        </a:rPr>
                        <a:t>One of the School Districts reviewed reported to OME reviewers that in summer 2021, five of its 40 migratory students had a disability and, as such, should be coded as children with disabilities (IDEA). In a review of ODE’s initial CSPR/</a:t>
                      </a:r>
                      <a:r>
                        <a:rPr lang="en-US" sz="1600" u="none" strike="noStrike" dirty="0" err="1">
                          <a:effectLst/>
                        </a:rPr>
                        <a:t>EDFacts</a:t>
                      </a:r>
                      <a:r>
                        <a:rPr lang="en-US" sz="1600" u="none" strike="noStrike" dirty="0">
                          <a:effectLst/>
                        </a:rPr>
                        <a:t> submission for File Specification (FS) 121, ODE reported zero migratory children with disabilities (IDEA). ODE also reported zero migratory children with disabilities (IDEA) for SY 2020-2021 in the Program Overview slides the SEA submitted as a part of this review.</a:t>
                      </a:r>
                      <a:endParaRPr lang="en-US" sz="1600" b="0" i="0" u="none" strike="noStrike" dirty="0">
                        <a:solidFill>
                          <a:srgbClr val="000000"/>
                        </a:solidFill>
                        <a:effectLst/>
                        <a:latin typeface="Calibri" panose="020F0502020204030204" pitchFamily="34" charset="0"/>
                      </a:endParaRPr>
                    </a:p>
                  </a:txBody>
                  <a:tcPr marL="3481" marR="3481" marT="3481" marB="0"/>
                </a:tc>
                <a:extLst>
                  <a:ext uri="{0D108BD9-81ED-4DB2-BD59-A6C34878D82A}">
                    <a16:rowId xmlns:a16="http://schemas.microsoft.com/office/drawing/2014/main" val="2287257256"/>
                  </a:ext>
                </a:extLst>
              </a:tr>
            </a:tbl>
          </a:graphicData>
        </a:graphic>
      </p:graphicFrame>
    </p:spTree>
    <p:extLst>
      <p:ext uri="{BB962C8B-B14F-4D97-AF65-F5344CB8AC3E}">
        <p14:creationId xmlns:p14="http://schemas.microsoft.com/office/powerpoint/2010/main" val="3163205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16237" y="392575"/>
            <a:ext cx="6641007"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Using MSIX for Priority for Services</a:t>
            </a:r>
            <a:endParaRPr sz="3200" dirty="0"/>
          </a:p>
        </p:txBody>
      </p:sp>
      <p:sp>
        <p:nvSpPr>
          <p:cNvPr id="190" name="Google Shape;190;p12"/>
          <p:cNvSpPr txBox="1">
            <a:spLocks noGrp="1"/>
          </p:cNvSpPr>
          <p:nvPr>
            <p:ph type="body" idx="2"/>
          </p:nvPr>
        </p:nvSpPr>
        <p:spPr>
          <a:xfrm>
            <a:off x="5049615" y="1530181"/>
            <a:ext cx="3753422" cy="216747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2400" b="1" dirty="0">
                <a:solidFill>
                  <a:srgbClr val="FF9800"/>
                </a:solidFill>
              </a:rPr>
              <a:t>Determine At Risk of Failing -</a:t>
            </a:r>
            <a:endParaRPr sz="2400" dirty="0">
              <a:solidFill>
                <a:srgbClr val="FF9800"/>
              </a:solidFill>
            </a:endParaRPr>
          </a:p>
          <a:p>
            <a:pPr marL="342900" lvl="0" indent="-342900" algn="l" rtl="0">
              <a:spcBef>
                <a:spcPts val="600"/>
              </a:spcBef>
              <a:spcAft>
                <a:spcPts val="0"/>
              </a:spcAft>
              <a:buClr>
                <a:schemeClr val="dk1"/>
              </a:buClr>
              <a:buSzPts val="1100"/>
              <a:buFont typeface="Wingdings" pitchFamily="2" charset="2"/>
              <a:buChar char="v"/>
            </a:pPr>
            <a:r>
              <a:rPr lang="en-US" sz="2400" b="1" i="1" dirty="0"/>
              <a:t>Is the student PFS in their homebase school</a:t>
            </a:r>
            <a:endParaRPr sz="2400" b="1" i="1" dirty="0"/>
          </a:p>
          <a:p>
            <a:pPr marL="342900" lvl="0" indent="-342900" algn="l" rtl="0">
              <a:spcBef>
                <a:spcPts val="600"/>
              </a:spcBef>
              <a:spcAft>
                <a:spcPts val="0"/>
              </a:spcAft>
              <a:buClr>
                <a:schemeClr val="dk1"/>
              </a:buClr>
              <a:buSzPts val="1100"/>
              <a:buFont typeface="Wingdings" pitchFamily="2" charset="2"/>
              <a:buChar char="v"/>
            </a:pPr>
            <a:r>
              <a:rPr lang="en-US" sz="2400" b="1" i="1" dirty="0"/>
              <a:t>Do they have an IEP?</a:t>
            </a:r>
            <a:endParaRPr sz="2400" b="1" i="1" dirty="0"/>
          </a:p>
          <a:p>
            <a:pPr marL="0" lvl="0" indent="0" algn="l" rtl="0">
              <a:spcBef>
                <a:spcPts val="600"/>
              </a:spcBef>
              <a:spcAft>
                <a:spcPts val="1000"/>
              </a:spcAft>
              <a:buNone/>
            </a:pPr>
            <a:endParaRPr sz="1200" b="1" dirty="0"/>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193" name="Google Shape;193;p12"/>
          <p:cNvSpPr txBox="1">
            <a:spLocks noGrp="1"/>
          </p:cNvSpPr>
          <p:nvPr>
            <p:ph type="body" idx="1"/>
          </p:nvPr>
        </p:nvSpPr>
        <p:spPr>
          <a:xfrm>
            <a:off x="433951" y="1530181"/>
            <a:ext cx="4112714" cy="2774197"/>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2400" b="1" dirty="0">
                <a:solidFill>
                  <a:srgbClr val="FF9800"/>
                </a:solidFill>
              </a:rPr>
              <a:t>Determine a School Interruption -</a:t>
            </a:r>
            <a:endParaRPr sz="2400" b="1" dirty="0">
              <a:solidFill>
                <a:srgbClr val="FF9800"/>
              </a:solidFill>
            </a:endParaRPr>
          </a:p>
          <a:p>
            <a:pPr marL="342900" lvl="0" indent="-342900" algn="l" rtl="0">
              <a:spcBef>
                <a:spcPts val="600"/>
              </a:spcBef>
              <a:spcAft>
                <a:spcPts val="0"/>
              </a:spcAft>
              <a:buClr>
                <a:schemeClr val="dk1"/>
              </a:buClr>
              <a:buSzPts val="1100"/>
              <a:buFont typeface="Wingdings" pitchFamily="2" charset="2"/>
              <a:buChar char="v"/>
            </a:pPr>
            <a:r>
              <a:rPr lang="en-US" sz="2400" b="1" i="1" dirty="0"/>
              <a:t>Enrollment Date/Withdrawal Date (between 9/1/21– 5/31/22)</a:t>
            </a:r>
            <a:endParaRPr sz="2400" b="1" i="1" dirty="0"/>
          </a:p>
          <a:p>
            <a:pPr marL="342900" lvl="0" indent="-342900" algn="l" rtl="0">
              <a:spcBef>
                <a:spcPts val="600"/>
              </a:spcBef>
              <a:spcAft>
                <a:spcPts val="0"/>
              </a:spcAft>
              <a:buClr>
                <a:schemeClr val="dk1"/>
              </a:buClr>
              <a:buSzPts val="1100"/>
              <a:buFont typeface="Wingdings" pitchFamily="2" charset="2"/>
              <a:buChar char="v"/>
            </a:pPr>
            <a:r>
              <a:rPr lang="en-US" sz="2400" b="1" i="1" dirty="0"/>
              <a:t>Last enrollment not in the current school year</a:t>
            </a:r>
            <a:endParaRPr sz="2400" b="1" i="1" dirty="0"/>
          </a:p>
          <a:p>
            <a:pPr marL="0" lvl="0" indent="0" algn="l" rtl="0">
              <a:spcBef>
                <a:spcPts val="600"/>
              </a:spcBef>
              <a:spcAft>
                <a:spcPts val="0"/>
              </a:spcAft>
              <a:buClr>
                <a:schemeClr val="dk1"/>
              </a:buClr>
              <a:buSzPts val="1100"/>
              <a:buFont typeface="Arial"/>
              <a:buNone/>
            </a:pPr>
            <a:endParaRPr sz="1200" dirty="0"/>
          </a:p>
          <a:p>
            <a:pPr marL="0" lvl="0" indent="0" algn="l" rtl="0">
              <a:spcBef>
                <a:spcPts val="600"/>
              </a:spcBef>
              <a:spcAft>
                <a:spcPts val="1000"/>
              </a:spcAft>
              <a:buNone/>
            </a:pPr>
            <a:endParaRPr dirty="0"/>
          </a:p>
        </p:txBody>
      </p:sp>
      <p:sp>
        <p:nvSpPr>
          <p:cNvPr id="24" name="Google Shape;191;p12">
            <a:extLst>
              <a:ext uri="{FF2B5EF4-FFF2-40B4-BE49-F238E27FC236}">
                <a16:creationId xmlns:a16="http://schemas.microsoft.com/office/drawing/2014/main" id="{581861EB-3737-EAD2-02F1-C7DC4828A748}"/>
              </a:ext>
            </a:extLst>
          </p:cNvPr>
          <p:cNvSpPr txBox="1">
            <a:spLocks/>
          </p:cNvSpPr>
          <p:nvPr/>
        </p:nvSpPr>
        <p:spPr>
          <a:xfrm>
            <a:off x="1364187" y="4147156"/>
            <a:ext cx="5997481" cy="362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rgbClr val="FF0000"/>
                </a:solidFill>
              </a:rPr>
              <a:t>A Records Request must be done for every student K-12 </a:t>
            </a:r>
            <a:endParaRPr lang="en-US" sz="1800" i="1" dirty="0">
              <a:solidFill>
                <a:srgbClr val="3F5378"/>
              </a:solidFill>
            </a:endParaRPr>
          </a:p>
          <a:p>
            <a:endParaRPr lang="en-US" sz="1000" i="1" dirty="0">
              <a:solidFill>
                <a:srgbClr val="3F5378"/>
              </a:solidFill>
            </a:endParaRPr>
          </a:p>
        </p:txBody>
      </p:sp>
    </p:spTree>
    <p:extLst>
      <p:ext uri="{BB962C8B-B14F-4D97-AF65-F5344CB8AC3E}">
        <p14:creationId xmlns:p14="http://schemas.microsoft.com/office/powerpoint/2010/main" val="2841813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57"/>
        <p:cNvGrpSpPr/>
        <p:nvPr/>
      </p:nvGrpSpPr>
      <p:grpSpPr>
        <a:xfrm>
          <a:off x="0" y="0"/>
          <a:ext cx="0" cy="0"/>
          <a:chOff x="0" y="0"/>
          <a:chExt cx="0" cy="0"/>
        </a:xfrm>
      </p:grpSpPr>
      <p:sp>
        <p:nvSpPr>
          <p:cNvPr id="758" name="Google Shape;758;p44"/>
          <p:cNvSpPr/>
          <p:nvPr/>
        </p:nvSpPr>
        <p:spPr>
          <a:xfrm>
            <a:off x="540422" y="504685"/>
            <a:ext cx="8063100" cy="41337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44"/>
          <p:cNvGrpSpPr/>
          <p:nvPr/>
        </p:nvGrpSpPr>
        <p:grpSpPr>
          <a:xfrm>
            <a:off x="708393" y="504708"/>
            <a:ext cx="7726917" cy="4134026"/>
            <a:chOff x="638138" y="467100"/>
            <a:chExt cx="7867750" cy="4194000"/>
          </a:xfrm>
        </p:grpSpPr>
        <p:cxnSp>
          <p:nvCxnSpPr>
            <p:cNvPr id="760" name="Google Shape;760;p44"/>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44"/>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44"/>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44"/>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44"/>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44"/>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44"/>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44"/>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44"/>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44"/>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44"/>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44"/>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44"/>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44"/>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44"/>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44"/>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44"/>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7" name="Google Shape;777;p44"/>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8" name="Google Shape;778;p44"/>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44"/>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44"/>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44"/>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44"/>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44"/>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44"/>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44"/>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44"/>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44"/>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44"/>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44"/>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44"/>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44"/>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44"/>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44"/>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44"/>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5" name="Google Shape;795;p44"/>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6" name="Google Shape;796;p44"/>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7" name="Google Shape;797;p44"/>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8" name="Google Shape;798;p44"/>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99" name="Google Shape;799;p44"/>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0" name="Google Shape;800;p44"/>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1" name="Google Shape;801;p44"/>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2" name="Google Shape;802;p44"/>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3" name="Google Shape;803;p44"/>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4" name="Google Shape;804;p44"/>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5" name="Google Shape;805;p44"/>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806" name="Google Shape;806;p4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grpSp>
        <p:nvGrpSpPr>
          <p:cNvPr id="807" name="Google Shape;807;p44"/>
          <p:cNvGrpSpPr/>
          <p:nvPr/>
        </p:nvGrpSpPr>
        <p:grpSpPr>
          <a:xfrm>
            <a:off x="540413" y="676901"/>
            <a:ext cx="8062965" cy="3789176"/>
            <a:chOff x="467088" y="642474"/>
            <a:chExt cx="4194000" cy="3858239"/>
          </a:xfrm>
        </p:grpSpPr>
        <p:cxnSp>
          <p:nvCxnSpPr>
            <p:cNvPr id="808" name="Google Shape;808;p44"/>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09" name="Google Shape;809;p44"/>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0" name="Google Shape;810;p44"/>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1" name="Google Shape;811;p44"/>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2" name="Google Shape;812;p44"/>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3" name="Google Shape;813;p44"/>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4" name="Google Shape;814;p44"/>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5" name="Google Shape;815;p44"/>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6" name="Google Shape;816;p44"/>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7" name="Google Shape;817;p44"/>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8" name="Google Shape;818;p44"/>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19" name="Google Shape;819;p44"/>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0" name="Google Shape;820;p44"/>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1" name="Google Shape;821;p44"/>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2" name="Google Shape;822;p44"/>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3" name="Google Shape;823;p44"/>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4" name="Google Shape;824;p44"/>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5" name="Google Shape;825;p44"/>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6" name="Google Shape;826;p44"/>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7" name="Google Shape;827;p44"/>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8" name="Google Shape;828;p44"/>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829" name="Google Shape;829;p44"/>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830" name="Google Shape;830;p44"/>
          <p:cNvCxnSpPr/>
          <p:nvPr/>
        </p:nvCxnSpPr>
        <p:spPr>
          <a:xfrm>
            <a:off x="4572000" y="504685"/>
            <a:ext cx="0" cy="4133700"/>
          </a:xfrm>
          <a:prstGeom prst="straightConnector1">
            <a:avLst/>
          </a:prstGeom>
          <a:noFill/>
          <a:ln w="19050" cap="flat" cmpd="sng">
            <a:solidFill>
              <a:schemeClr val="dk2"/>
            </a:solidFill>
            <a:prstDash val="solid"/>
            <a:round/>
            <a:headEnd type="triangle" w="sm" len="sm"/>
            <a:tailEnd type="triangle" w="sm" len="sm"/>
          </a:ln>
        </p:spPr>
      </p:cxnSp>
      <p:cxnSp>
        <p:nvCxnSpPr>
          <p:cNvPr id="831" name="Google Shape;831;p44"/>
          <p:cNvCxnSpPr/>
          <p:nvPr/>
        </p:nvCxnSpPr>
        <p:spPr>
          <a:xfrm>
            <a:off x="540422" y="2571593"/>
            <a:ext cx="8063100" cy="0"/>
          </a:xfrm>
          <a:prstGeom prst="straightConnector1">
            <a:avLst/>
          </a:prstGeom>
          <a:noFill/>
          <a:ln w="19050" cap="flat" cmpd="sng">
            <a:solidFill>
              <a:schemeClr val="dk2"/>
            </a:solidFill>
            <a:prstDash val="solid"/>
            <a:round/>
            <a:headEnd type="triangle" w="sm" len="sm"/>
            <a:tailEnd type="triangle" w="sm" len="sm"/>
          </a:ln>
        </p:spPr>
      </p:cxnSp>
      <p:sp>
        <p:nvSpPr>
          <p:cNvPr id="836" name="Google Shape;836;p44"/>
          <p:cNvSpPr/>
          <p:nvPr/>
        </p:nvSpPr>
        <p:spPr>
          <a:xfrm>
            <a:off x="4571744" y="512025"/>
            <a:ext cx="4023780" cy="2041815"/>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Eligibility Expiration Date – To serve or not to serve.</a:t>
            </a:r>
            <a:endParaRPr sz="2000" b="1" dirty="0">
              <a:solidFill>
                <a:schemeClr val="lt1"/>
              </a:solidFill>
              <a:latin typeface="Roboto Condensed"/>
              <a:ea typeface="Roboto Condensed"/>
              <a:cs typeface="Roboto Condensed"/>
              <a:sym typeface="Roboto Condensed"/>
            </a:endParaRPr>
          </a:p>
        </p:txBody>
      </p:sp>
      <p:sp>
        <p:nvSpPr>
          <p:cNvPr id="837" name="Google Shape;837;p44"/>
          <p:cNvSpPr/>
          <p:nvPr/>
        </p:nvSpPr>
        <p:spPr>
          <a:xfrm>
            <a:off x="540269" y="2589339"/>
            <a:ext cx="4023783" cy="2031411"/>
          </a:xfrm>
          <a:prstGeom prst="ellipse">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Birth Date – What is their age? Building program or IMAGE services?</a:t>
            </a:r>
            <a:endParaRPr sz="2000" b="1" dirty="0">
              <a:solidFill>
                <a:schemeClr val="lt1"/>
              </a:solidFill>
              <a:latin typeface="Roboto Condensed"/>
              <a:ea typeface="Roboto Condensed"/>
              <a:cs typeface="Roboto Condensed"/>
              <a:sym typeface="Roboto Condensed"/>
            </a:endParaRPr>
          </a:p>
        </p:txBody>
      </p:sp>
      <p:sp>
        <p:nvSpPr>
          <p:cNvPr id="839" name="Google Shape;839;p44"/>
          <p:cNvSpPr/>
          <p:nvPr/>
        </p:nvSpPr>
        <p:spPr>
          <a:xfrm>
            <a:off x="4579949" y="2587285"/>
            <a:ext cx="4015577" cy="2033463"/>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IEP? Request IEP from homebase school through an MSIX Records Request.  </a:t>
            </a:r>
          </a:p>
          <a:p>
            <a:pPr marL="0" lvl="0" indent="0" algn="ctr" rtl="0">
              <a:spcBef>
                <a:spcPts val="0"/>
              </a:spcBef>
              <a:spcAft>
                <a:spcPts val="0"/>
              </a:spcAft>
              <a:buNone/>
            </a:pPr>
            <a:r>
              <a:rPr lang="en" sz="2000" b="1" dirty="0">
                <a:solidFill>
                  <a:srgbClr val="FF0000"/>
                </a:solidFill>
                <a:latin typeface="Roboto Condensed"/>
                <a:ea typeface="Roboto Condensed"/>
                <a:cs typeface="Roboto Condensed"/>
                <a:sym typeface="Roboto Condensed"/>
              </a:rPr>
              <a:t>(4-day turnaround time)</a:t>
            </a:r>
            <a:endParaRPr sz="2000" b="1" dirty="0">
              <a:solidFill>
                <a:srgbClr val="FF0000"/>
              </a:solidFill>
              <a:latin typeface="Roboto Condensed"/>
              <a:ea typeface="Roboto Condensed"/>
              <a:cs typeface="Roboto Condensed"/>
              <a:sym typeface="Roboto Condensed"/>
            </a:endParaRPr>
          </a:p>
        </p:txBody>
      </p:sp>
      <p:sp>
        <p:nvSpPr>
          <p:cNvPr id="842" name="Google Shape;842;p44"/>
          <p:cNvSpPr/>
          <p:nvPr/>
        </p:nvSpPr>
        <p:spPr>
          <a:xfrm>
            <a:off x="540269" y="502262"/>
            <a:ext cx="4031322" cy="2051585"/>
          </a:xfrm>
          <a:prstGeom prst="ellipse">
            <a:avLst/>
          </a:prstGeom>
          <a:solidFill>
            <a:schemeClr val="accent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lt1"/>
                </a:solidFill>
                <a:latin typeface="Roboto Condensed"/>
                <a:ea typeface="Roboto Condensed"/>
                <a:cs typeface="Roboto Condensed"/>
                <a:sym typeface="Roboto Condensed"/>
              </a:rPr>
              <a:t>State/Migrant ID, Name, DOB, Parents – Is this the right student?</a:t>
            </a:r>
            <a:endParaRPr sz="2000" b="1" dirty="0">
              <a:solidFill>
                <a:schemeClr val="lt1"/>
              </a:solidFill>
              <a:latin typeface="Roboto Condensed"/>
              <a:ea typeface="Roboto Condensed"/>
              <a:cs typeface="Roboto Condensed"/>
              <a:sym typeface="Roboto Condensed"/>
            </a:endParaRPr>
          </a:p>
        </p:txBody>
      </p:sp>
      <p:sp>
        <p:nvSpPr>
          <p:cNvPr id="843" name="Google Shape;843;p44"/>
          <p:cNvSpPr txBox="1">
            <a:spLocks noGrp="1"/>
          </p:cNvSpPr>
          <p:nvPr>
            <p:ph type="title" idx="4294967295"/>
          </p:nvPr>
        </p:nvSpPr>
        <p:spPr>
          <a:xfrm>
            <a:off x="1905887" y="103837"/>
            <a:ext cx="6850657" cy="28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0" dirty="0"/>
              <a:t>Using MSIX to Determine MEP Services</a:t>
            </a:r>
            <a:endParaRPr sz="3200" b="0" dirty="0"/>
          </a:p>
        </p:txBody>
      </p:sp>
    </p:spTree>
    <p:extLst>
      <p:ext uri="{BB962C8B-B14F-4D97-AF65-F5344CB8AC3E}">
        <p14:creationId xmlns:p14="http://schemas.microsoft.com/office/powerpoint/2010/main" val="3712365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0F3686-1514-22DE-E6D2-826888FE5743}"/>
              </a:ext>
            </a:extLst>
          </p:cNvPr>
          <p:cNvSpPr>
            <a:spLocks noGrp="1"/>
          </p:cNvSpPr>
          <p:nvPr>
            <p:ph type="title"/>
          </p:nvPr>
        </p:nvSpPr>
        <p:spPr/>
        <p:txBody>
          <a:bodyPr/>
          <a:lstStyle/>
          <a:p>
            <a:r>
              <a:rPr lang="en-US" sz="3200" dirty="0"/>
              <a:t>Using MSIX for Enrollments</a:t>
            </a:r>
          </a:p>
        </p:txBody>
      </p:sp>
      <p:sp>
        <p:nvSpPr>
          <p:cNvPr id="7" name="Text Placeholder 6">
            <a:extLst>
              <a:ext uri="{FF2B5EF4-FFF2-40B4-BE49-F238E27FC236}">
                <a16:creationId xmlns:a16="http://schemas.microsoft.com/office/drawing/2014/main" id="{62C99F45-A533-5890-4F62-2CA1BC7315BE}"/>
              </a:ext>
            </a:extLst>
          </p:cNvPr>
          <p:cNvSpPr>
            <a:spLocks noGrp="1"/>
          </p:cNvSpPr>
          <p:nvPr>
            <p:ph type="body" idx="1"/>
          </p:nvPr>
        </p:nvSpPr>
        <p:spPr>
          <a:xfrm>
            <a:off x="466700" y="1327350"/>
            <a:ext cx="5135938" cy="3145500"/>
          </a:xfrm>
        </p:spPr>
        <p:txBody>
          <a:bodyPr anchor="t"/>
          <a:lstStyle/>
          <a:p>
            <a:r>
              <a:rPr lang="en-US" sz="3600" b="1" dirty="0"/>
              <a:t>Enrollment Line</a:t>
            </a:r>
          </a:p>
          <a:p>
            <a:pPr lvl="1"/>
            <a:r>
              <a:rPr lang="en-US" sz="2800" b="1" i="1" dirty="0"/>
              <a:t>Grade Placement</a:t>
            </a:r>
          </a:p>
          <a:p>
            <a:pPr lvl="1"/>
            <a:r>
              <a:rPr lang="en-US" sz="2800" b="1" i="1" dirty="0"/>
              <a:t>Medical Alert</a:t>
            </a:r>
          </a:p>
          <a:p>
            <a:pPr lvl="1"/>
            <a:r>
              <a:rPr lang="en-US" sz="2800" b="1" i="1" dirty="0"/>
              <a:t>Immunizations</a:t>
            </a:r>
          </a:p>
        </p:txBody>
      </p:sp>
      <p:sp>
        <p:nvSpPr>
          <p:cNvPr id="5" name="Slide Number Placeholder 4">
            <a:extLst>
              <a:ext uri="{FF2B5EF4-FFF2-40B4-BE49-F238E27FC236}">
                <a16:creationId xmlns:a16="http://schemas.microsoft.com/office/drawing/2014/main" id="{151093CD-4759-BE59-A2A5-DB51C6B06D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
        <p:nvSpPr>
          <p:cNvPr id="8" name="Google Shape;191;p12">
            <a:extLst>
              <a:ext uri="{FF2B5EF4-FFF2-40B4-BE49-F238E27FC236}">
                <a16:creationId xmlns:a16="http://schemas.microsoft.com/office/drawing/2014/main" id="{5DF8DA24-6D0F-3212-818B-308612D66D97}"/>
              </a:ext>
            </a:extLst>
          </p:cNvPr>
          <p:cNvSpPr txBox="1">
            <a:spLocks/>
          </p:cNvSpPr>
          <p:nvPr/>
        </p:nvSpPr>
        <p:spPr>
          <a:xfrm>
            <a:off x="1371600" y="3953968"/>
            <a:ext cx="7144720" cy="362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rgbClr val="FF0000"/>
                </a:solidFill>
              </a:rPr>
              <a:t>For summer-only, students must be enrolled in last grade completed</a:t>
            </a:r>
            <a:endParaRPr lang="en-US" sz="1800" i="1" dirty="0">
              <a:solidFill>
                <a:srgbClr val="3F5378"/>
              </a:solidFill>
            </a:endParaRPr>
          </a:p>
          <a:p>
            <a:endParaRPr lang="en-US" sz="1000" i="1" dirty="0">
              <a:solidFill>
                <a:srgbClr val="3F5378"/>
              </a:solidFill>
            </a:endParaRPr>
          </a:p>
        </p:txBody>
      </p:sp>
      <p:grpSp>
        <p:nvGrpSpPr>
          <p:cNvPr id="9" name="Google Shape;450;p28">
            <a:extLst>
              <a:ext uri="{FF2B5EF4-FFF2-40B4-BE49-F238E27FC236}">
                <a16:creationId xmlns:a16="http://schemas.microsoft.com/office/drawing/2014/main" id="{D90E532B-7E8D-635B-99A3-DA241228E3DA}"/>
              </a:ext>
            </a:extLst>
          </p:cNvPr>
          <p:cNvGrpSpPr/>
          <p:nvPr/>
        </p:nvGrpSpPr>
        <p:grpSpPr>
          <a:xfrm>
            <a:off x="5528025" y="2084320"/>
            <a:ext cx="1182742" cy="1240091"/>
            <a:chOff x="5961125" y="1623900"/>
            <a:chExt cx="427450" cy="448175"/>
          </a:xfrm>
        </p:grpSpPr>
        <p:sp>
          <p:nvSpPr>
            <p:cNvPr id="10" name="Google Shape;451;p28">
              <a:extLst>
                <a:ext uri="{FF2B5EF4-FFF2-40B4-BE49-F238E27FC236}">
                  <a16:creationId xmlns:a16="http://schemas.microsoft.com/office/drawing/2014/main" id="{DF6A402B-E741-E9F1-1F54-C4DD4697A11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2;p28">
              <a:extLst>
                <a:ext uri="{FF2B5EF4-FFF2-40B4-BE49-F238E27FC236}">
                  <a16:creationId xmlns:a16="http://schemas.microsoft.com/office/drawing/2014/main" id="{7435DB26-C5F0-0E9D-CC36-97DA4B4388B3}"/>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3;p28">
              <a:extLst>
                <a:ext uri="{FF2B5EF4-FFF2-40B4-BE49-F238E27FC236}">
                  <a16:creationId xmlns:a16="http://schemas.microsoft.com/office/drawing/2014/main" id="{07333315-E997-7C02-F256-6E383FAC58E7}"/>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4;p28">
              <a:extLst>
                <a:ext uri="{FF2B5EF4-FFF2-40B4-BE49-F238E27FC236}">
                  <a16:creationId xmlns:a16="http://schemas.microsoft.com/office/drawing/2014/main" id="{4740E05B-9576-F273-C54B-BCE830E86D9D}"/>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5;p28">
              <a:extLst>
                <a:ext uri="{FF2B5EF4-FFF2-40B4-BE49-F238E27FC236}">
                  <a16:creationId xmlns:a16="http://schemas.microsoft.com/office/drawing/2014/main" id="{E3B63542-34BF-3270-5585-E40137E87F3E}"/>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6;p28">
              <a:extLst>
                <a:ext uri="{FF2B5EF4-FFF2-40B4-BE49-F238E27FC236}">
                  <a16:creationId xmlns:a16="http://schemas.microsoft.com/office/drawing/2014/main" id="{BAFD33E5-B337-720B-4EC0-A85E361ED82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7;p28">
              <a:extLst>
                <a:ext uri="{FF2B5EF4-FFF2-40B4-BE49-F238E27FC236}">
                  <a16:creationId xmlns:a16="http://schemas.microsoft.com/office/drawing/2014/main" id="{AFF46BF1-8322-2097-2FBB-478FD337B5C6}"/>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84533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MSIX Privacy Protections</a:t>
            </a:r>
            <a:endParaRPr sz="3200" dirty="0"/>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193" name="Google Shape;193;p12"/>
          <p:cNvSpPr txBox="1">
            <a:spLocks noGrp="1"/>
          </p:cNvSpPr>
          <p:nvPr>
            <p:ph type="body" idx="1"/>
          </p:nvPr>
        </p:nvSpPr>
        <p:spPr>
          <a:xfrm>
            <a:off x="387310" y="1294109"/>
            <a:ext cx="8376982" cy="3595998"/>
          </a:xfrm>
          <a:prstGeom prst="rect">
            <a:avLst/>
          </a:prstGeom>
        </p:spPr>
        <p:txBody>
          <a:bodyPr spcFirstLastPara="1" wrap="square" lIns="91425" tIns="91425" rIns="91425" bIns="91425" anchor="t" anchorCtr="0">
            <a:noAutofit/>
          </a:bodyPr>
          <a:lstStyle/>
          <a:p>
            <a:pPr marL="171450" indent="-171450">
              <a:buClr>
                <a:schemeClr val="dk1"/>
              </a:buClr>
              <a:buSzPts val="1100"/>
            </a:pPr>
            <a:r>
              <a:rPr lang="en" b="1" dirty="0">
                <a:solidFill>
                  <a:schemeClr val="accent1"/>
                </a:solidFill>
              </a:rPr>
              <a:t> Lock your computer when leaving computer unattended.</a:t>
            </a:r>
          </a:p>
          <a:p>
            <a:pPr marL="171450" indent="-171450">
              <a:buClr>
                <a:schemeClr val="dk1"/>
              </a:buClr>
              <a:buSzPts val="1100"/>
            </a:pPr>
            <a:r>
              <a:rPr lang="en-US" b="1" dirty="0">
                <a:solidFill>
                  <a:schemeClr val="accent1"/>
                </a:solidFill>
              </a:rPr>
              <a:t> Media (including reports) containing MSIX information should be stored and locked during non-business hours.</a:t>
            </a:r>
            <a:endParaRPr b="1" dirty="0">
              <a:solidFill>
                <a:schemeClr val="accent1"/>
              </a:solidFill>
            </a:endParaRPr>
          </a:p>
          <a:p>
            <a:pPr marL="171450" indent="-171450">
              <a:buClr>
                <a:schemeClr val="dk1"/>
              </a:buClr>
              <a:buSzPts val="1100"/>
            </a:pPr>
            <a:r>
              <a:rPr lang="en-US" b="1" dirty="0">
                <a:solidFill>
                  <a:schemeClr val="accent1"/>
                </a:solidFill>
              </a:rPr>
              <a:t> Do not leave paper media with MSIX information out where anyone can see.</a:t>
            </a:r>
            <a:endParaRPr b="1" dirty="0">
              <a:solidFill>
                <a:schemeClr val="accent1"/>
              </a:solidFill>
            </a:endParaRPr>
          </a:p>
          <a:p>
            <a:pPr marL="171450" indent="-171450">
              <a:buClr>
                <a:schemeClr val="dk1"/>
              </a:buClr>
              <a:buSzPts val="1100"/>
            </a:pPr>
            <a:r>
              <a:rPr lang="en-US" b="1" dirty="0">
                <a:solidFill>
                  <a:schemeClr val="accent1"/>
                </a:solidFill>
              </a:rPr>
              <a:t> Store digital information in an encrypted format.</a:t>
            </a:r>
          </a:p>
          <a:p>
            <a:pPr marL="171450" indent="-171450">
              <a:buClr>
                <a:schemeClr val="dk1"/>
              </a:buClr>
              <a:buSzPts val="1100"/>
            </a:pPr>
            <a:r>
              <a:rPr lang="en-US" b="1" dirty="0">
                <a:solidFill>
                  <a:schemeClr val="accent1"/>
                </a:solidFill>
              </a:rPr>
              <a:t> Media containing MSIX information should be properly destroyed.</a:t>
            </a:r>
          </a:p>
          <a:p>
            <a:pPr marL="171450" indent="-171450">
              <a:buClr>
                <a:schemeClr val="dk1"/>
              </a:buClr>
              <a:buSzPts val="1100"/>
            </a:pPr>
            <a:r>
              <a:rPr lang="en-US" b="1" dirty="0">
                <a:solidFill>
                  <a:schemeClr val="accent1"/>
                </a:solidFill>
              </a:rPr>
              <a:t> Do not disclose MSIX information to unauthorized individuals.</a:t>
            </a:r>
          </a:p>
          <a:p>
            <a:pPr marL="171450" indent="-171450">
              <a:buClr>
                <a:schemeClr val="dk1"/>
              </a:buClr>
              <a:buSzPts val="1100"/>
            </a:pPr>
            <a:r>
              <a:rPr lang="en-US" b="1" dirty="0">
                <a:solidFill>
                  <a:schemeClr val="accent1"/>
                </a:solidFill>
              </a:rPr>
              <a:t> Use tools in Microsoft Office Suite or Acrobat Professional. The password should never be shared in email form. A phone call is best.</a:t>
            </a:r>
            <a:endParaRPr b="1" dirty="0">
              <a:solidFill>
                <a:schemeClr val="accent1"/>
              </a:solidFill>
            </a:endParaRPr>
          </a:p>
        </p:txBody>
      </p:sp>
      <p:sp>
        <p:nvSpPr>
          <p:cNvPr id="26" name="Google Shape;1090;p46">
            <a:extLst>
              <a:ext uri="{FF2B5EF4-FFF2-40B4-BE49-F238E27FC236}">
                <a16:creationId xmlns:a16="http://schemas.microsoft.com/office/drawing/2014/main" id="{5361BE57-4AD7-AD7F-06AC-4B52AFCE40D0}"/>
              </a:ext>
            </a:extLst>
          </p:cNvPr>
          <p:cNvSpPr/>
          <p:nvPr/>
        </p:nvSpPr>
        <p:spPr>
          <a:xfrm>
            <a:off x="294466" y="588935"/>
            <a:ext cx="435353" cy="340409"/>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5618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body" idx="1"/>
          </p:nvPr>
        </p:nvSpPr>
        <p:spPr>
          <a:xfrm>
            <a:off x="829775" y="937647"/>
            <a:ext cx="5873242" cy="300935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b="1" dirty="0"/>
              <a:t>The State Service Delivery Plan clearly states that MEPs are required to use the MSIX consolidated record for viewing enrollment, placement, and credit accrual data as outlined in Ohio’s interconnection agreement (IA). All MEP TR Clerks are trained by the State Transfer Records Coordinator and expected to utilize the MSIX system.</a:t>
            </a:r>
            <a:endParaRPr sz="2400" b="1" dirty="0"/>
          </a:p>
        </p:txBody>
      </p:sp>
      <p:sp>
        <p:nvSpPr>
          <p:cNvPr id="230" name="Google Shape;230;p15"/>
          <p:cNvSpPr txBox="1">
            <a:spLocks noGrp="1"/>
          </p:cNvSpPr>
          <p:nvPr>
            <p:ph type="sldNum" idx="4294967295"/>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231" name="Google Shape;231;p1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6" name="Google Shape;189;p12">
            <a:extLst>
              <a:ext uri="{FF2B5EF4-FFF2-40B4-BE49-F238E27FC236}">
                <a16:creationId xmlns:a16="http://schemas.microsoft.com/office/drawing/2014/main" id="{6A3B2C55-61DA-6301-A666-4B710728D630}"/>
              </a:ext>
            </a:extLst>
          </p:cNvPr>
          <p:cNvSpPr txBox="1">
            <a:spLocks/>
          </p:cNvSpPr>
          <p:nvPr/>
        </p:nvSpPr>
        <p:spPr>
          <a:xfrm>
            <a:off x="1248225" y="291838"/>
            <a:ext cx="5258400" cy="76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t>MSIX Privacy Protections</a:t>
            </a:r>
          </a:p>
        </p:txBody>
      </p:sp>
      <p:pic>
        <p:nvPicPr>
          <p:cNvPr id="4" name="Picture 3">
            <a:extLst>
              <a:ext uri="{FF2B5EF4-FFF2-40B4-BE49-F238E27FC236}">
                <a16:creationId xmlns:a16="http://schemas.microsoft.com/office/drawing/2014/main" id="{B4BE114E-6D72-46CE-BD3B-50CC063E635E}"/>
              </a:ext>
            </a:extLst>
          </p:cNvPr>
          <p:cNvPicPr>
            <a:picLocks noChangeAspect="1"/>
          </p:cNvPicPr>
          <p:nvPr/>
        </p:nvPicPr>
        <p:blipFill>
          <a:blip r:embed="rId3"/>
          <a:stretch>
            <a:fillRect/>
          </a:stretch>
        </p:blipFill>
        <p:spPr>
          <a:xfrm>
            <a:off x="6454898" y="1961156"/>
            <a:ext cx="2689102" cy="96233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0F3686-1514-22DE-E6D2-826888FE5743}"/>
              </a:ext>
            </a:extLst>
          </p:cNvPr>
          <p:cNvSpPr>
            <a:spLocks noGrp="1"/>
          </p:cNvSpPr>
          <p:nvPr>
            <p:ph type="title"/>
          </p:nvPr>
        </p:nvSpPr>
        <p:spPr/>
        <p:txBody>
          <a:bodyPr/>
          <a:lstStyle/>
          <a:p>
            <a:r>
              <a:rPr lang="en-US" sz="3200" dirty="0"/>
              <a:t>Important Deadlines</a:t>
            </a:r>
          </a:p>
        </p:txBody>
      </p:sp>
      <p:sp>
        <p:nvSpPr>
          <p:cNvPr id="7" name="Text Placeholder 6">
            <a:extLst>
              <a:ext uri="{FF2B5EF4-FFF2-40B4-BE49-F238E27FC236}">
                <a16:creationId xmlns:a16="http://schemas.microsoft.com/office/drawing/2014/main" id="{62C99F45-A533-5890-4F62-2CA1BC7315BE}"/>
              </a:ext>
            </a:extLst>
          </p:cNvPr>
          <p:cNvSpPr>
            <a:spLocks noGrp="1"/>
          </p:cNvSpPr>
          <p:nvPr>
            <p:ph type="body" idx="1"/>
          </p:nvPr>
        </p:nvSpPr>
        <p:spPr>
          <a:xfrm>
            <a:off x="466700" y="1327350"/>
            <a:ext cx="8003124" cy="3145500"/>
          </a:xfrm>
        </p:spPr>
        <p:txBody>
          <a:bodyPr anchor="t"/>
          <a:lstStyle/>
          <a:p>
            <a:r>
              <a:rPr lang="en-US" sz="3200" b="1" dirty="0"/>
              <a:t>FTE Worksheet</a:t>
            </a:r>
          </a:p>
          <a:p>
            <a:pPr lvl="1"/>
            <a:r>
              <a:rPr lang="en-US" sz="2800" i="1" dirty="0"/>
              <a:t>Summer – when staffing is complete</a:t>
            </a:r>
          </a:p>
          <a:p>
            <a:pPr lvl="1"/>
            <a:r>
              <a:rPr lang="en-US" sz="2800" i="1" dirty="0"/>
              <a:t>Fall – End of Term</a:t>
            </a:r>
            <a:endParaRPr lang="en-US" sz="3200" b="1" dirty="0"/>
          </a:p>
          <a:p>
            <a:r>
              <a:rPr lang="en-US" sz="3200" b="1" dirty="0"/>
              <a:t>MEP Program Calendar – ASAP</a:t>
            </a:r>
          </a:p>
          <a:p>
            <a:r>
              <a:rPr lang="en-US" sz="3200" b="1" dirty="0"/>
              <a:t>MEP paperwork due 2 days after last day of any term</a:t>
            </a:r>
          </a:p>
        </p:txBody>
      </p:sp>
      <p:sp>
        <p:nvSpPr>
          <p:cNvPr id="5" name="Slide Number Placeholder 4">
            <a:extLst>
              <a:ext uri="{FF2B5EF4-FFF2-40B4-BE49-F238E27FC236}">
                <a16:creationId xmlns:a16="http://schemas.microsoft.com/office/drawing/2014/main" id="{151093CD-4759-BE59-A2A5-DB51C6B06D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grpSp>
        <p:nvGrpSpPr>
          <p:cNvPr id="9" name="Google Shape;1172;p46">
            <a:extLst>
              <a:ext uri="{FF2B5EF4-FFF2-40B4-BE49-F238E27FC236}">
                <a16:creationId xmlns:a16="http://schemas.microsoft.com/office/drawing/2014/main" id="{E5DADF2E-2FE8-B8BC-3111-16D19DE65C5F}"/>
              </a:ext>
            </a:extLst>
          </p:cNvPr>
          <p:cNvGrpSpPr/>
          <p:nvPr/>
        </p:nvGrpSpPr>
        <p:grpSpPr>
          <a:xfrm>
            <a:off x="4429056" y="505597"/>
            <a:ext cx="507153" cy="507153"/>
            <a:chOff x="6649150" y="309350"/>
            <a:chExt cx="395800" cy="395800"/>
          </a:xfrm>
        </p:grpSpPr>
        <p:sp>
          <p:nvSpPr>
            <p:cNvPr id="10" name="Google Shape;1173;p46">
              <a:extLst>
                <a:ext uri="{FF2B5EF4-FFF2-40B4-BE49-F238E27FC236}">
                  <a16:creationId xmlns:a16="http://schemas.microsoft.com/office/drawing/2014/main" id="{02AD6B07-FD82-8F74-F36C-64CBF3AAA5B1}"/>
                </a:ext>
              </a:extLst>
            </p:cNvPr>
            <p:cNvSpPr/>
            <p:nvPr/>
          </p:nvSpPr>
          <p:spPr>
            <a:xfrm>
              <a:off x="6649150" y="309350"/>
              <a:ext cx="395800" cy="395800"/>
            </a:xfrm>
            <a:custGeom>
              <a:avLst/>
              <a:gdLst/>
              <a:ahLst/>
              <a:cxnLst/>
              <a:rect l="l" t="t" r="r" b="b"/>
              <a:pathLst>
                <a:path w="15832" h="15832" fill="none" extrusionOk="0">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74;p46">
              <a:extLst>
                <a:ext uri="{FF2B5EF4-FFF2-40B4-BE49-F238E27FC236}">
                  <a16:creationId xmlns:a16="http://schemas.microsoft.com/office/drawing/2014/main" id="{8FA8C248-8259-5384-71F0-084B0D45042C}"/>
                </a:ext>
              </a:extLst>
            </p:cNvPr>
            <p:cNvSpPr/>
            <p:nvPr/>
          </p:nvSpPr>
          <p:spPr>
            <a:xfrm>
              <a:off x="6673500" y="333700"/>
              <a:ext cx="347100" cy="347100"/>
            </a:xfrm>
            <a:custGeom>
              <a:avLst/>
              <a:gdLst/>
              <a:ahLst/>
              <a:cxnLst/>
              <a:rect l="l" t="t" r="r" b="b"/>
              <a:pathLst>
                <a:path w="13884" h="13884" fill="none" extrusionOk="0">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75;p46">
              <a:extLst>
                <a:ext uri="{FF2B5EF4-FFF2-40B4-BE49-F238E27FC236}">
                  <a16:creationId xmlns:a16="http://schemas.microsoft.com/office/drawing/2014/main" id="{524F5596-FC27-75CA-8ACD-AFC1E772D655}"/>
                </a:ext>
              </a:extLst>
            </p:cNvPr>
            <p:cNvSpPr/>
            <p:nvPr/>
          </p:nvSpPr>
          <p:spPr>
            <a:xfrm>
              <a:off x="6848850" y="397625"/>
              <a:ext cx="54825" cy="169300"/>
            </a:xfrm>
            <a:custGeom>
              <a:avLst/>
              <a:gdLst/>
              <a:ahLst/>
              <a:cxnLst/>
              <a:rect l="l" t="t" r="r" b="b"/>
              <a:pathLst>
                <a:path w="2193" h="6772" fill="none" extrusionOk="0">
                  <a:moveTo>
                    <a:pt x="1" y="1"/>
                  </a:moveTo>
                  <a:lnTo>
                    <a:pt x="1" y="4580"/>
                  </a:lnTo>
                  <a:lnTo>
                    <a:pt x="2193" y="6772"/>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76;p46">
              <a:extLst>
                <a:ext uri="{FF2B5EF4-FFF2-40B4-BE49-F238E27FC236}">
                  <a16:creationId xmlns:a16="http://schemas.microsoft.com/office/drawing/2014/main" id="{433780D5-3AEC-0DB8-5B08-A15321F908FE}"/>
                </a:ext>
              </a:extLst>
            </p:cNvPr>
            <p:cNvSpPr/>
            <p:nvPr/>
          </p:nvSpPr>
          <p:spPr>
            <a:xfrm>
              <a:off x="6847025" y="333700"/>
              <a:ext cx="25" cy="29250"/>
            </a:xfrm>
            <a:custGeom>
              <a:avLst/>
              <a:gdLst/>
              <a:ahLst/>
              <a:cxnLst/>
              <a:rect l="l" t="t" r="r" b="b"/>
              <a:pathLst>
                <a:path w="1" h="1170" fill="none" extrusionOk="0">
                  <a:moveTo>
                    <a:pt x="1" y="1170"/>
                  </a:moveTo>
                  <a:lnTo>
                    <a:pt x="1"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77;p46">
              <a:extLst>
                <a:ext uri="{FF2B5EF4-FFF2-40B4-BE49-F238E27FC236}">
                  <a16:creationId xmlns:a16="http://schemas.microsoft.com/office/drawing/2014/main" id="{DD57675C-A3F4-D384-F5C5-F0ECC4A5B1B4}"/>
                </a:ext>
              </a:extLst>
            </p:cNvPr>
            <p:cNvSpPr/>
            <p:nvPr/>
          </p:nvSpPr>
          <p:spPr>
            <a:xfrm>
              <a:off x="6760575" y="356850"/>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78;p46">
              <a:extLst>
                <a:ext uri="{FF2B5EF4-FFF2-40B4-BE49-F238E27FC236}">
                  <a16:creationId xmlns:a16="http://schemas.microsoft.com/office/drawing/2014/main" id="{1C21B77B-C792-025A-016E-9BAE27C5D82D}"/>
                </a:ext>
              </a:extLst>
            </p:cNvPr>
            <p:cNvSpPr/>
            <p:nvPr/>
          </p:nvSpPr>
          <p:spPr>
            <a:xfrm>
              <a:off x="6760575" y="356850"/>
              <a:ext cx="14025" cy="24975"/>
            </a:xfrm>
            <a:custGeom>
              <a:avLst/>
              <a:gdLst/>
              <a:ahLst/>
              <a:cxnLst/>
              <a:rect l="l" t="t" r="r" b="b"/>
              <a:pathLst>
                <a:path w="561" h="999" fill="none" extrusionOk="0">
                  <a:moveTo>
                    <a:pt x="1" y="0"/>
                  </a:moveTo>
                  <a:lnTo>
                    <a:pt x="561" y="999"/>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79;p46">
              <a:extLst>
                <a:ext uri="{FF2B5EF4-FFF2-40B4-BE49-F238E27FC236}">
                  <a16:creationId xmlns:a16="http://schemas.microsoft.com/office/drawing/2014/main" id="{618CF663-DA81-BBDE-1D6B-0433EAA1F97F}"/>
                </a:ext>
              </a:extLst>
            </p:cNvPr>
            <p:cNvSpPr/>
            <p:nvPr/>
          </p:nvSpPr>
          <p:spPr>
            <a:xfrm>
              <a:off x="6696650" y="420775"/>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80;p46">
              <a:extLst>
                <a:ext uri="{FF2B5EF4-FFF2-40B4-BE49-F238E27FC236}">
                  <a16:creationId xmlns:a16="http://schemas.microsoft.com/office/drawing/2014/main" id="{BB438AC2-DE68-66F5-36A3-A45E0C813D99}"/>
                </a:ext>
              </a:extLst>
            </p:cNvPr>
            <p:cNvSpPr/>
            <p:nvPr/>
          </p:nvSpPr>
          <p:spPr>
            <a:xfrm>
              <a:off x="6696650" y="420775"/>
              <a:ext cx="24975" cy="14025"/>
            </a:xfrm>
            <a:custGeom>
              <a:avLst/>
              <a:gdLst/>
              <a:ahLst/>
              <a:cxnLst/>
              <a:rect l="l" t="t" r="r" b="b"/>
              <a:pathLst>
                <a:path w="999" h="561" fill="none" extrusionOk="0">
                  <a:moveTo>
                    <a:pt x="0" y="0"/>
                  </a:moveTo>
                  <a:lnTo>
                    <a:pt x="999" y="56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81;p46">
              <a:extLst>
                <a:ext uri="{FF2B5EF4-FFF2-40B4-BE49-F238E27FC236}">
                  <a16:creationId xmlns:a16="http://schemas.microsoft.com/office/drawing/2014/main" id="{09C0EE3C-17F9-C741-2494-6929CC0BB672}"/>
                </a:ext>
              </a:extLst>
            </p:cNvPr>
            <p:cNvSpPr/>
            <p:nvPr/>
          </p:nvSpPr>
          <p:spPr>
            <a:xfrm>
              <a:off x="6673500" y="507225"/>
              <a:ext cx="29250" cy="25"/>
            </a:xfrm>
            <a:custGeom>
              <a:avLst/>
              <a:gdLst/>
              <a:ahLst/>
              <a:cxnLst/>
              <a:rect l="l" t="t" r="r" b="b"/>
              <a:pathLst>
                <a:path w="1170" h="1" fill="none" extrusionOk="0">
                  <a:moveTo>
                    <a:pt x="1" y="1"/>
                  </a:moveTo>
                  <a:lnTo>
                    <a:pt x="1170"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82;p46">
              <a:extLst>
                <a:ext uri="{FF2B5EF4-FFF2-40B4-BE49-F238E27FC236}">
                  <a16:creationId xmlns:a16="http://schemas.microsoft.com/office/drawing/2014/main" id="{B9419E87-14FB-D130-2E7C-476DE672BCAA}"/>
                </a:ext>
              </a:extLst>
            </p:cNvPr>
            <p:cNvSpPr/>
            <p:nvPr/>
          </p:nvSpPr>
          <p:spPr>
            <a:xfrm>
              <a:off x="6696650" y="593700"/>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3;p46">
              <a:extLst>
                <a:ext uri="{FF2B5EF4-FFF2-40B4-BE49-F238E27FC236}">
                  <a16:creationId xmlns:a16="http://schemas.microsoft.com/office/drawing/2014/main" id="{30B828FE-A9B6-0778-B434-73743370DE00}"/>
                </a:ext>
              </a:extLst>
            </p:cNvPr>
            <p:cNvSpPr/>
            <p:nvPr/>
          </p:nvSpPr>
          <p:spPr>
            <a:xfrm>
              <a:off x="6696650" y="579700"/>
              <a:ext cx="24975" cy="14025"/>
            </a:xfrm>
            <a:custGeom>
              <a:avLst/>
              <a:gdLst/>
              <a:ahLst/>
              <a:cxnLst/>
              <a:rect l="l" t="t" r="r" b="b"/>
              <a:pathLst>
                <a:path w="999" h="561" fill="none" extrusionOk="0">
                  <a:moveTo>
                    <a:pt x="0" y="560"/>
                  </a:moveTo>
                  <a:lnTo>
                    <a:pt x="999"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4;p46">
              <a:extLst>
                <a:ext uri="{FF2B5EF4-FFF2-40B4-BE49-F238E27FC236}">
                  <a16:creationId xmlns:a16="http://schemas.microsoft.com/office/drawing/2014/main" id="{DC32D836-9819-C213-FFE4-FF3FC60CD311}"/>
                </a:ext>
              </a:extLst>
            </p:cNvPr>
            <p:cNvSpPr/>
            <p:nvPr/>
          </p:nvSpPr>
          <p:spPr>
            <a:xfrm>
              <a:off x="6760575" y="632675"/>
              <a:ext cx="14025" cy="24975"/>
            </a:xfrm>
            <a:custGeom>
              <a:avLst/>
              <a:gdLst/>
              <a:ahLst/>
              <a:cxnLst/>
              <a:rect l="l" t="t" r="r" b="b"/>
              <a:pathLst>
                <a:path w="561" h="999" fill="none" extrusionOk="0">
                  <a:moveTo>
                    <a:pt x="1" y="999"/>
                  </a:moveTo>
                  <a:lnTo>
                    <a:pt x="56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5;p46">
              <a:extLst>
                <a:ext uri="{FF2B5EF4-FFF2-40B4-BE49-F238E27FC236}">
                  <a16:creationId xmlns:a16="http://schemas.microsoft.com/office/drawing/2014/main" id="{66FCA3B6-A5D1-8428-61D2-FC1065131253}"/>
                </a:ext>
              </a:extLst>
            </p:cNvPr>
            <p:cNvSpPr/>
            <p:nvPr/>
          </p:nvSpPr>
          <p:spPr>
            <a:xfrm>
              <a:off x="6760575" y="657625"/>
              <a:ext cx="25" cy="25"/>
            </a:xfrm>
            <a:custGeom>
              <a:avLst/>
              <a:gdLst/>
              <a:ahLst/>
              <a:cxnLst/>
              <a:rect l="l" t="t" r="r" b="b"/>
              <a:pathLst>
                <a:path w="1" h="1" fill="none" extrusionOk="0">
                  <a:moveTo>
                    <a:pt x="1" y="1"/>
                  </a:moveTo>
                  <a:lnTo>
                    <a:pt x="1"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6;p46">
              <a:extLst>
                <a:ext uri="{FF2B5EF4-FFF2-40B4-BE49-F238E27FC236}">
                  <a16:creationId xmlns:a16="http://schemas.microsoft.com/office/drawing/2014/main" id="{AAF77754-2487-B36D-E1E4-3A6EADB1AF88}"/>
                </a:ext>
              </a:extLst>
            </p:cNvPr>
            <p:cNvSpPr/>
            <p:nvPr/>
          </p:nvSpPr>
          <p:spPr>
            <a:xfrm>
              <a:off x="6847025" y="651550"/>
              <a:ext cx="25" cy="29250"/>
            </a:xfrm>
            <a:custGeom>
              <a:avLst/>
              <a:gdLst/>
              <a:ahLst/>
              <a:cxnLst/>
              <a:rect l="l" t="t" r="r" b="b"/>
              <a:pathLst>
                <a:path w="1" h="1170" fill="none" extrusionOk="0">
                  <a:moveTo>
                    <a:pt x="1" y="0"/>
                  </a:moveTo>
                  <a:lnTo>
                    <a:pt x="1" y="1169"/>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87;p46">
              <a:extLst>
                <a:ext uri="{FF2B5EF4-FFF2-40B4-BE49-F238E27FC236}">
                  <a16:creationId xmlns:a16="http://schemas.microsoft.com/office/drawing/2014/main" id="{3EA0F5A5-388F-37E6-4BC4-21CEE65707D0}"/>
                </a:ext>
              </a:extLst>
            </p:cNvPr>
            <p:cNvSpPr/>
            <p:nvPr/>
          </p:nvSpPr>
          <p:spPr>
            <a:xfrm>
              <a:off x="6919500" y="632675"/>
              <a:ext cx="14025" cy="24975"/>
            </a:xfrm>
            <a:custGeom>
              <a:avLst/>
              <a:gdLst/>
              <a:ahLst/>
              <a:cxnLst/>
              <a:rect l="l" t="t" r="r" b="b"/>
              <a:pathLst>
                <a:path w="561" h="999" fill="none" extrusionOk="0">
                  <a:moveTo>
                    <a:pt x="560" y="999"/>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88;p46">
              <a:extLst>
                <a:ext uri="{FF2B5EF4-FFF2-40B4-BE49-F238E27FC236}">
                  <a16:creationId xmlns:a16="http://schemas.microsoft.com/office/drawing/2014/main" id="{940F4D7F-4CA4-322B-EC99-447406D2FD61}"/>
                </a:ext>
              </a:extLst>
            </p:cNvPr>
            <p:cNvSpPr/>
            <p:nvPr/>
          </p:nvSpPr>
          <p:spPr>
            <a:xfrm>
              <a:off x="6933500" y="657625"/>
              <a:ext cx="25" cy="25"/>
            </a:xfrm>
            <a:custGeom>
              <a:avLst/>
              <a:gdLst/>
              <a:ahLst/>
              <a:cxnLst/>
              <a:rect l="l" t="t" r="r" b="b"/>
              <a:pathLst>
                <a:path w="1" h="1" fill="none" extrusionOk="0">
                  <a:moveTo>
                    <a:pt x="0" y="1"/>
                  </a:moveTo>
                  <a:lnTo>
                    <a:pt x="0"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89;p46">
              <a:extLst>
                <a:ext uri="{FF2B5EF4-FFF2-40B4-BE49-F238E27FC236}">
                  <a16:creationId xmlns:a16="http://schemas.microsoft.com/office/drawing/2014/main" id="{07A609C1-E545-3269-ACB7-A3369333B97D}"/>
                </a:ext>
              </a:extLst>
            </p:cNvPr>
            <p:cNvSpPr/>
            <p:nvPr/>
          </p:nvSpPr>
          <p:spPr>
            <a:xfrm>
              <a:off x="6972475" y="579700"/>
              <a:ext cx="24975" cy="14025"/>
            </a:xfrm>
            <a:custGeom>
              <a:avLst/>
              <a:gdLst/>
              <a:ahLst/>
              <a:cxnLst/>
              <a:rect l="l" t="t" r="r" b="b"/>
              <a:pathLst>
                <a:path w="999" h="561" fill="none" extrusionOk="0">
                  <a:moveTo>
                    <a:pt x="999" y="56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0;p46">
              <a:extLst>
                <a:ext uri="{FF2B5EF4-FFF2-40B4-BE49-F238E27FC236}">
                  <a16:creationId xmlns:a16="http://schemas.microsoft.com/office/drawing/2014/main" id="{2EC45DC6-358A-3AA0-1421-0FBB29BF56DC}"/>
                </a:ext>
              </a:extLst>
            </p:cNvPr>
            <p:cNvSpPr/>
            <p:nvPr/>
          </p:nvSpPr>
          <p:spPr>
            <a:xfrm>
              <a:off x="6997425" y="593700"/>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1;p46">
              <a:extLst>
                <a:ext uri="{FF2B5EF4-FFF2-40B4-BE49-F238E27FC236}">
                  <a16:creationId xmlns:a16="http://schemas.microsoft.com/office/drawing/2014/main" id="{3F3C0BC4-A012-AFDB-5B43-3246BE1BC3DE}"/>
                </a:ext>
              </a:extLst>
            </p:cNvPr>
            <p:cNvSpPr/>
            <p:nvPr/>
          </p:nvSpPr>
          <p:spPr>
            <a:xfrm>
              <a:off x="6991350" y="507225"/>
              <a:ext cx="29250" cy="25"/>
            </a:xfrm>
            <a:custGeom>
              <a:avLst/>
              <a:gdLst/>
              <a:ahLst/>
              <a:cxnLst/>
              <a:rect l="l" t="t" r="r" b="b"/>
              <a:pathLst>
                <a:path w="1170" h="1" fill="none" extrusionOk="0">
                  <a:moveTo>
                    <a:pt x="1169" y="1"/>
                  </a:moveTo>
                  <a:lnTo>
                    <a:pt x="0" y="1"/>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2;p46">
              <a:extLst>
                <a:ext uri="{FF2B5EF4-FFF2-40B4-BE49-F238E27FC236}">
                  <a16:creationId xmlns:a16="http://schemas.microsoft.com/office/drawing/2014/main" id="{06F5D081-E184-B102-BAD0-18A071F0A094}"/>
                </a:ext>
              </a:extLst>
            </p:cNvPr>
            <p:cNvSpPr/>
            <p:nvPr/>
          </p:nvSpPr>
          <p:spPr>
            <a:xfrm>
              <a:off x="6972475" y="420775"/>
              <a:ext cx="24975" cy="14025"/>
            </a:xfrm>
            <a:custGeom>
              <a:avLst/>
              <a:gdLst/>
              <a:ahLst/>
              <a:cxnLst/>
              <a:rect l="l" t="t" r="r" b="b"/>
              <a:pathLst>
                <a:path w="999" h="561" fill="none" extrusionOk="0">
                  <a:moveTo>
                    <a:pt x="0" y="561"/>
                  </a:moveTo>
                  <a:lnTo>
                    <a:pt x="999"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3;p46">
              <a:extLst>
                <a:ext uri="{FF2B5EF4-FFF2-40B4-BE49-F238E27FC236}">
                  <a16:creationId xmlns:a16="http://schemas.microsoft.com/office/drawing/2014/main" id="{A3158E24-CEA2-2D72-C426-92BD300776B2}"/>
                </a:ext>
              </a:extLst>
            </p:cNvPr>
            <p:cNvSpPr/>
            <p:nvPr/>
          </p:nvSpPr>
          <p:spPr>
            <a:xfrm>
              <a:off x="6997425" y="420775"/>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4;p46">
              <a:extLst>
                <a:ext uri="{FF2B5EF4-FFF2-40B4-BE49-F238E27FC236}">
                  <a16:creationId xmlns:a16="http://schemas.microsoft.com/office/drawing/2014/main" id="{45F6D444-EC39-65F8-1371-C01E4E6A9CB8}"/>
                </a:ext>
              </a:extLst>
            </p:cNvPr>
            <p:cNvSpPr/>
            <p:nvPr/>
          </p:nvSpPr>
          <p:spPr>
            <a:xfrm>
              <a:off x="6919500" y="356850"/>
              <a:ext cx="14025" cy="24975"/>
            </a:xfrm>
            <a:custGeom>
              <a:avLst/>
              <a:gdLst/>
              <a:ahLst/>
              <a:cxnLst/>
              <a:rect l="l" t="t" r="r" b="b"/>
              <a:pathLst>
                <a:path w="561" h="999" fill="none" extrusionOk="0">
                  <a:moveTo>
                    <a:pt x="560" y="0"/>
                  </a:moveTo>
                  <a:lnTo>
                    <a:pt x="0" y="999"/>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5;p46">
              <a:extLst>
                <a:ext uri="{FF2B5EF4-FFF2-40B4-BE49-F238E27FC236}">
                  <a16:creationId xmlns:a16="http://schemas.microsoft.com/office/drawing/2014/main" id="{F442191F-8E0C-4DC1-9631-4B1CE604CDF9}"/>
                </a:ext>
              </a:extLst>
            </p:cNvPr>
            <p:cNvSpPr/>
            <p:nvPr/>
          </p:nvSpPr>
          <p:spPr>
            <a:xfrm>
              <a:off x="6933500" y="356850"/>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25306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765"/>
        <p:cNvGrpSpPr/>
        <p:nvPr/>
      </p:nvGrpSpPr>
      <p:grpSpPr>
        <a:xfrm>
          <a:off x="0" y="0"/>
          <a:ext cx="0" cy="0"/>
          <a:chOff x="0" y="0"/>
          <a:chExt cx="0" cy="0"/>
        </a:xfrm>
      </p:grpSpPr>
      <p:grpSp>
        <p:nvGrpSpPr>
          <p:cNvPr id="17" name="Google Shape;526;p33">
            <a:extLst>
              <a:ext uri="{FF2B5EF4-FFF2-40B4-BE49-F238E27FC236}">
                <a16:creationId xmlns:a16="http://schemas.microsoft.com/office/drawing/2014/main" id="{04E96018-DC91-0744-9775-1B287661FC7D}"/>
              </a:ext>
            </a:extLst>
          </p:cNvPr>
          <p:cNvGrpSpPr/>
          <p:nvPr/>
        </p:nvGrpSpPr>
        <p:grpSpPr>
          <a:xfrm>
            <a:off x="3996210" y="364653"/>
            <a:ext cx="1197664" cy="1126777"/>
            <a:chOff x="5972700" y="2330200"/>
            <a:chExt cx="411625" cy="387275"/>
          </a:xfrm>
        </p:grpSpPr>
        <p:sp>
          <p:nvSpPr>
            <p:cNvPr id="18" name="Google Shape;527;p33">
              <a:extLst>
                <a:ext uri="{FF2B5EF4-FFF2-40B4-BE49-F238E27FC236}">
                  <a16:creationId xmlns:a16="http://schemas.microsoft.com/office/drawing/2014/main" id="{3B2AB5D5-8A10-8A49-927E-20F534988952}"/>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8;p33">
              <a:extLst>
                <a:ext uri="{FF2B5EF4-FFF2-40B4-BE49-F238E27FC236}">
                  <a16:creationId xmlns:a16="http://schemas.microsoft.com/office/drawing/2014/main" id="{F12DF9CA-7C65-0547-84DF-928FA50BCCF2}"/>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524;p33">
            <a:extLst>
              <a:ext uri="{FF2B5EF4-FFF2-40B4-BE49-F238E27FC236}">
                <a16:creationId xmlns:a16="http://schemas.microsoft.com/office/drawing/2014/main" id="{042955DF-00E0-9647-9D3A-99A76D8F6549}"/>
              </a:ext>
            </a:extLst>
          </p:cNvPr>
          <p:cNvSpPr txBox="1">
            <a:spLocks/>
          </p:cNvSpPr>
          <p:nvPr/>
        </p:nvSpPr>
        <p:spPr>
          <a:xfrm>
            <a:off x="1275150" y="1412017"/>
            <a:ext cx="6593700"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6000" dirty="0">
                <a:solidFill>
                  <a:schemeClr val="accent1"/>
                </a:solidFill>
              </a:rPr>
              <a:t>THANKS!</a:t>
            </a:r>
          </a:p>
        </p:txBody>
      </p:sp>
      <p:sp>
        <p:nvSpPr>
          <p:cNvPr id="21" name="Google Shape;525;p33">
            <a:extLst>
              <a:ext uri="{FF2B5EF4-FFF2-40B4-BE49-F238E27FC236}">
                <a16:creationId xmlns:a16="http://schemas.microsoft.com/office/drawing/2014/main" id="{ECA27B4D-A8E1-3842-9087-41B525232E12}"/>
              </a:ext>
            </a:extLst>
          </p:cNvPr>
          <p:cNvSpPr txBox="1">
            <a:spLocks/>
          </p:cNvSpPr>
          <p:nvPr/>
        </p:nvSpPr>
        <p:spPr>
          <a:xfrm>
            <a:off x="1275150" y="2761650"/>
            <a:ext cx="6593700" cy="1671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0" indent="0" algn="ctr">
              <a:spcBef>
                <a:spcPts val="0"/>
              </a:spcBef>
              <a:buFont typeface="Roboto Condensed Light"/>
              <a:buNone/>
            </a:pPr>
            <a:r>
              <a:rPr lang="en-US" sz="3200" b="1" dirty="0">
                <a:solidFill>
                  <a:schemeClr val="accent1"/>
                </a:solidFill>
              </a:rPr>
              <a:t>Any questions?</a:t>
            </a:r>
          </a:p>
          <a:p>
            <a:pPr marL="0" indent="0" algn="ctr">
              <a:spcBef>
                <a:spcPts val="0"/>
              </a:spcBef>
              <a:buFont typeface="Roboto Condensed Light"/>
              <a:buNone/>
            </a:pPr>
            <a:endParaRPr lang="en-US" sz="3200" b="1" dirty="0"/>
          </a:p>
          <a:p>
            <a:pPr marL="0" indent="0" algn="ctr">
              <a:spcBef>
                <a:spcPts val="0"/>
              </a:spcBef>
              <a:buFont typeface="Roboto Condensed Light"/>
              <a:buNone/>
            </a:pPr>
            <a:r>
              <a:rPr lang="en-US" sz="6000" b="1" dirty="0"/>
              <a:t>Call OMEC </a:t>
            </a:r>
          </a:p>
          <a:p>
            <a:pPr marL="0" indent="0" algn="ctr">
              <a:spcBef>
                <a:spcPts val="0"/>
              </a:spcBef>
              <a:buClr>
                <a:schemeClr val="dk1"/>
              </a:buClr>
              <a:buSzPts val="1100"/>
              <a:buFont typeface="Arial"/>
              <a:buNone/>
            </a:pPr>
            <a:r>
              <a:rPr lang="en-US" sz="4400" b="1" dirty="0"/>
              <a:t>419-332-6007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583A9-EABF-424A-A1BE-53A6DEDB8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3" name="Google Shape;382;p25">
            <a:extLst>
              <a:ext uri="{FF2B5EF4-FFF2-40B4-BE49-F238E27FC236}">
                <a16:creationId xmlns:a16="http://schemas.microsoft.com/office/drawing/2014/main" id="{880399F2-27E8-47CB-87CC-CF3075015852}"/>
              </a:ext>
            </a:extLst>
          </p:cNvPr>
          <p:cNvSpPr txBox="1">
            <a:spLocks/>
          </p:cNvSpPr>
          <p:nvPr/>
        </p:nvSpPr>
        <p:spPr>
          <a:xfrm>
            <a:off x="1805295" y="595468"/>
            <a:ext cx="7208076" cy="122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en-US" sz="4800" dirty="0">
                <a:solidFill>
                  <a:srgbClr val="3F5378"/>
                </a:solidFill>
              </a:rPr>
              <a:t>ESSER – Flexibility</a:t>
            </a:r>
          </a:p>
          <a:p>
            <a:pPr algn="ctr"/>
            <a:r>
              <a:rPr lang="en-US" sz="4800" dirty="0">
                <a:solidFill>
                  <a:srgbClr val="3F5378"/>
                </a:solidFill>
              </a:rPr>
              <a:t>Allowable uses of funds</a:t>
            </a:r>
          </a:p>
          <a:p>
            <a:pPr algn="ctr"/>
            <a:endParaRPr lang="en-US" sz="4800" dirty="0">
              <a:solidFill>
                <a:srgbClr val="3F5378"/>
              </a:solidFill>
            </a:endParaRPr>
          </a:p>
        </p:txBody>
      </p:sp>
      <p:sp>
        <p:nvSpPr>
          <p:cNvPr id="4" name="Google Shape;382;p25">
            <a:extLst>
              <a:ext uri="{FF2B5EF4-FFF2-40B4-BE49-F238E27FC236}">
                <a16:creationId xmlns:a16="http://schemas.microsoft.com/office/drawing/2014/main" id="{06C918C0-C28C-4123-A460-C827E73F6D52}"/>
              </a:ext>
            </a:extLst>
          </p:cNvPr>
          <p:cNvSpPr txBox="1">
            <a:spLocks/>
          </p:cNvSpPr>
          <p:nvPr/>
        </p:nvSpPr>
        <p:spPr>
          <a:xfrm>
            <a:off x="123371" y="1530417"/>
            <a:ext cx="8982029" cy="32340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lvl="1"/>
            <a:r>
              <a:rPr lang="en-US" b="0" i="0" dirty="0">
                <a:solidFill>
                  <a:srgbClr val="444444"/>
                </a:solidFill>
                <a:effectLst/>
                <a:latin typeface="+mj-lt"/>
              </a:rPr>
              <a:t>Activities to address the unique needs of low-income children or students, children with disabilities, English learners, racial and ethnic minorities, students experiencing homelessness, and foster care youths, including how outreach and service delivery will meet the needs of each population.</a:t>
            </a:r>
          </a:p>
          <a:p>
            <a:pPr lvl="1"/>
            <a:endParaRPr lang="en-US" b="0" i="0" dirty="0">
              <a:solidFill>
                <a:srgbClr val="444444"/>
              </a:solidFill>
              <a:effectLst/>
              <a:latin typeface="+mj-lt"/>
            </a:endParaRPr>
          </a:p>
          <a:p>
            <a:pPr lvl="1"/>
            <a:r>
              <a:rPr lang="en-US" dirty="0">
                <a:solidFill>
                  <a:schemeClr val="bg2"/>
                </a:solidFill>
                <a:latin typeface="+mj-lt"/>
              </a:rPr>
              <a:t>The expenditure must be an allowable activity under the CARES Act. The allowable uses of ESSER Funds are outlined in </a:t>
            </a:r>
            <a:r>
              <a:rPr lang="en-US" i="1" dirty="0">
                <a:solidFill>
                  <a:srgbClr val="3F5378"/>
                </a:solidFill>
                <a:latin typeface="+mj-lt"/>
                <a:hlinkClick r:id="rId2">
                  <a:extLst>
                    <a:ext uri="{A12FA001-AC4F-418D-AE19-62706E023703}">
                      <ahyp:hlinkClr xmlns:ahyp="http://schemas.microsoft.com/office/drawing/2018/hyperlinkcolor" val="tx"/>
                    </a:ext>
                  </a:extLst>
                </a:hlinkClick>
              </a:rPr>
              <a:t>Section 18003(d) of the CARES </a:t>
            </a:r>
            <a:r>
              <a:rPr lang="en-US" i="1" dirty="0">
                <a:solidFill>
                  <a:schemeClr val="accent1"/>
                </a:solidFill>
                <a:latin typeface="+mj-lt"/>
                <a:hlinkClick r:id="rId2">
                  <a:extLst>
                    <a:ext uri="{A12FA001-AC4F-418D-AE19-62706E023703}">
                      <ahyp:hlinkClr xmlns:ahyp="http://schemas.microsoft.com/office/drawing/2018/hyperlinkcolor" val="tx"/>
                    </a:ext>
                  </a:extLst>
                </a:hlinkClick>
              </a:rPr>
              <a:t>Act</a:t>
            </a:r>
            <a:endParaRPr lang="en-US" b="0" i="1" dirty="0">
              <a:solidFill>
                <a:schemeClr val="accent1"/>
              </a:solidFill>
              <a:effectLst/>
              <a:latin typeface="+mj-lt"/>
            </a:endParaRPr>
          </a:p>
        </p:txBody>
      </p:sp>
    </p:spTree>
    <p:extLst>
      <p:ext uri="{BB962C8B-B14F-4D97-AF65-F5344CB8AC3E}">
        <p14:creationId xmlns:p14="http://schemas.microsoft.com/office/powerpoint/2010/main" val="3694854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18BD00-95A2-4D31-83B6-B6129B5869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extBox 3">
            <a:extLst>
              <a:ext uri="{FF2B5EF4-FFF2-40B4-BE49-F238E27FC236}">
                <a16:creationId xmlns:a16="http://schemas.microsoft.com/office/drawing/2014/main" id="{5256BB4C-0FE8-4595-8083-696C1856B274}"/>
              </a:ext>
            </a:extLst>
          </p:cNvPr>
          <p:cNvSpPr txBox="1"/>
          <p:nvPr/>
        </p:nvSpPr>
        <p:spPr>
          <a:xfrm>
            <a:off x="384629" y="628125"/>
            <a:ext cx="8566866" cy="3708708"/>
          </a:xfrm>
          <a:prstGeom prst="rect">
            <a:avLst/>
          </a:prstGeom>
          <a:noFill/>
        </p:spPr>
        <p:txBody>
          <a:bodyPr wrap="square">
            <a:spAutoFit/>
          </a:bodyPr>
          <a:lstStyle/>
          <a:p>
            <a:pPr algn="l"/>
            <a:r>
              <a:rPr lang="en-US" sz="3200" b="1" i="0" u="none" strike="noStrike" baseline="0" dirty="0">
                <a:solidFill>
                  <a:schemeClr val="accent1"/>
                </a:solidFill>
                <a:latin typeface="+mj-lt"/>
              </a:rPr>
              <a:t>What additional funds can we give staff and teachers for their hard work?</a:t>
            </a:r>
          </a:p>
          <a:p>
            <a:pPr algn="l"/>
            <a:endParaRPr lang="en-US" sz="1500" b="0" i="0" u="none" strike="noStrike" baseline="0" dirty="0">
              <a:solidFill>
                <a:srgbClr val="404040"/>
              </a:solidFill>
              <a:latin typeface="+mj-lt"/>
            </a:endParaRPr>
          </a:p>
          <a:p>
            <a:pPr algn="l"/>
            <a:r>
              <a:rPr lang="en-US" sz="1800" b="0" i="0" u="none" strike="noStrike" baseline="0" dirty="0">
                <a:solidFill>
                  <a:srgbClr val="404040"/>
                </a:solidFill>
                <a:latin typeface="+mj-lt"/>
              </a:rPr>
              <a:t>◦ Must have the link to COVID</a:t>
            </a:r>
          </a:p>
          <a:p>
            <a:pPr algn="l"/>
            <a:r>
              <a:rPr lang="en-US" sz="1800" b="0" i="0" u="none" strike="noStrike" baseline="0" dirty="0">
                <a:solidFill>
                  <a:srgbClr val="404040"/>
                </a:solidFill>
                <a:latin typeface="+mj-lt"/>
              </a:rPr>
              <a:t>◦ Be reasonable and necessary</a:t>
            </a:r>
          </a:p>
          <a:p>
            <a:pPr algn="l"/>
            <a:r>
              <a:rPr lang="en-US" sz="1800" b="1" i="0" u="none" strike="noStrike" baseline="0" dirty="0">
                <a:solidFill>
                  <a:srgbClr val="404040"/>
                </a:solidFill>
                <a:latin typeface="+mj-lt"/>
              </a:rPr>
              <a:t>Premium Pay - Yes</a:t>
            </a:r>
            <a:r>
              <a:rPr lang="en-US" sz="1800" b="0" i="0" u="none" strike="noStrike" baseline="0" dirty="0">
                <a:solidFill>
                  <a:srgbClr val="404040"/>
                </a:solidFill>
                <a:latin typeface="+mj-lt"/>
              </a:rPr>
              <a:t>! (ESSER FAQs D-6)</a:t>
            </a:r>
          </a:p>
          <a:p>
            <a:pPr algn="l"/>
            <a:r>
              <a:rPr lang="en-US" sz="1800" b="0" i="0" u="none" strike="noStrike" baseline="0" dirty="0">
                <a:solidFill>
                  <a:srgbClr val="404040"/>
                </a:solidFill>
                <a:latin typeface="+mj-lt"/>
              </a:rPr>
              <a:t>◦ Pursuant to an established plan (in response to pandemic)</a:t>
            </a:r>
          </a:p>
          <a:p>
            <a:pPr algn="l"/>
            <a:r>
              <a:rPr lang="en-US" sz="1800" b="0" i="0" u="none" strike="noStrike" baseline="0" dirty="0">
                <a:solidFill>
                  <a:srgbClr val="404040"/>
                </a:solidFill>
                <a:latin typeface="+mj-lt"/>
              </a:rPr>
              <a:t>◦ Consistent with applicable collective bargaining agreements (2 CFR 200.430(f))</a:t>
            </a:r>
          </a:p>
          <a:p>
            <a:pPr algn="l"/>
            <a:r>
              <a:rPr lang="en-US" sz="1800" b="1" i="0" u="none" strike="noStrike" baseline="0" dirty="0">
                <a:solidFill>
                  <a:srgbClr val="404040"/>
                </a:solidFill>
                <a:latin typeface="+mj-lt"/>
              </a:rPr>
              <a:t>Overtime – Yes! </a:t>
            </a:r>
            <a:r>
              <a:rPr lang="en-US" sz="1800" b="0" i="0" u="none" strike="noStrike" baseline="0" dirty="0">
                <a:solidFill>
                  <a:srgbClr val="404040"/>
                </a:solidFill>
                <a:latin typeface="+mj-lt"/>
              </a:rPr>
              <a:t>(ESSER FAQs D-1, D-4)</a:t>
            </a:r>
          </a:p>
          <a:p>
            <a:pPr algn="l"/>
            <a:r>
              <a:rPr lang="en-US" sz="1800" b="1" i="0" u="none" strike="noStrike" baseline="0" dirty="0">
                <a:solidFill>
                  <a:srgbClr val="404040"/>
                </a:solidFill>
                <a:latin typeface="+mj-lt"/>
              </a:rPr>
              <a:t>Recruitment/Relocation Bonuses – Yes!</a:t>
            </a:r>
          </a:p>
          <a:p>
            <a:pPr algn="l"/>
            <a:r>
              <a:rPr lang="en-US" sz="1800" b="1" i="0" u="none" strike="noStrike" baseline="0" dirty="0">
                <a:solidFill>
                  <a:srgbClr val="404040"/>
                </a:solidFill>
                <a:latin typeface="+mj-lt"/>
              </a:rPr>
              <a:t>Even for non-teaching staff (paras, counselors, etc.) – Yes!</a:t>
            </a:r>
          </a:p>
          <a:p>
            <a:pPr algn="l"/>
            <a:endParaRPr lang="en-US" sz="1200" dirty="0">
              <a:solidFill>
                <a:srgbClr val="5F85A9"/>
              </a:solidFill>
              <a:latin typeface="Calibri" panose="020F0502020204030204" pitchFamily="34" charset="0"/>
            </a:endParaRPr>
          </a:p>
        </p:txBody>
      </p:sp>
    </p:spTree>
    <p:extLst>
      <p:ext uri="{BB962C8B-B14F-4D97-AF65-F5344CB8AC3E}">
        <p14:creationId xmlns:p14="http://schemas.microsoft.com/office/powerpoint/2010/main" val="22612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AC98A2-89AE-FCEC-CEFB-4DDB109005ED}"/>
              </a:ext>
            </a:extLst>
          </p:cNvPr>
          <p:cNvSpPr>
            <a:spLocks noGrp="1"/>
          </p:cNvSpPr>
          <p:nvPr>
            <p:ph type="title"/>
          </p:nvPr>
        </p:nvSpPr>
        <p:spPr/>
        <p:txBody>
          <a:bodyPr/>
          <a:lstStyle/>
          <a:p>
            <a:r>
              <a:rPr lang="en-US" sz="3200" dirty="0"/>
              <a:t>Addressing Staff Shortages</a:t>
            </a:r>
          </a:p>
        </p:txBody>
      </p:sp>
      <p:sp>
        <p:nvSpPr>
          <p:cNvPr id="4" name="Text Placeholder 3">
            <a:extLst>
              <a:ext uri="{FF2B5EF4-FFF2-40B4-BE49-F238E27FC236}">
                <a16:creationId xmlns:a16="http://schemas.microsoft.com/office/drawing/2014/main" id="{844C84B0-5FB2-3250-D4E0-406CE7BA294A}"/>
              </a:ext>
            </a:extLst>
          </p:cNvPr>
          <p:cNvSpPr>
            <a:spLocks noGrp="1"/>
          </p:cNvSpPr>
          <p:nvPr>
            <p:ph type="body" idx="1"/>
          </p:nvPr>
        </p:nvSpPr>
        <p:spPr>
          <a:xfrm>
            <a:off x="814274" y="1327350"/>
            <a:ext cx="8027575" cy="3546800"/>
          </a:xfrm>
        </p:spPr>
        <p:txBody>
          <a:bodyPr anchor="t"/>
          <a:lstStyle/>
          <a:p>
            <a:pPr marL="76200" indent="0">
              <a:buNone/>
            </a:pPr>
            <a:r>
              <a:rPr lang="en-US" sz="2800" b="1" dirty="0">
                <a:solidFill>
                  <a:schemeClr val="accent6"/>
                </a:solidFill>
              </a:rPr>
              <a:t>Using American Rescue Plan funds and other federal supports to address staff shortages:</a:t>
            </a:r>
          </a:p>
          <a:p>
            <a:r>
              <a:rPr lang="en-US" sz="2000" b="1" dirty="0">
                <a:hlinkClick r:id="rId2"/>
              </a:rPr>
              <a:t>https://www2.ed.gov/documents/coronavirus/</a:t>
            </a:r>
            <a:r>
              <a:rPr lang="en-US" sz="2000" b="1" dirty="0" err="1">
                <a:hlinkClick r:id="rId2"/>
              </a:rPr>
              <a:t>arp</a:t>
            </a:r>
            <a:r>
              <a:rPr lang="en-US" sz="2000" b="1" dirty="0">
                <a:hlinkClick r:id="rId2"/>
              </a:rPr>
              <a:t>-staff-</a:t>
            </a:r>
            <a:r>
              <a:rPr lang="en-US" sz="2000" b="1" dirty="0" err="1">
                <a:hlinkClick r:id="rId2"/>
              </a:rPr>
              <a:t>shortages.pdf</a:t>
            </a:r>
            <a:endParaRPr lang="en-US" sz="2000" b="1" dirty="0"/>
          </a:p>
          <a:p>
            <a:pPr marL="76200" indent="0">
              <a:buNone/>
            </a:pPr>
            <a:endParaRPr lang="en-US" dirty="0"/>
          </a:p>
          <a:p>
            <a:pPr marL="76200" indent="0">
              <a:buNone/>
            </a:pPr>
            <a:r>
              <a:rPr lang="en-US" sz="2800" b="1" dirty="0">
                <a:solidFill>
                  <a:schemeClr val="accent6"/>
                </a:solidFill>
              </a:rPr>
              <a:t>Educator Licensure flexibility due to COVID:</a:t>
            </a:r>
          </a:p>
          <a:p>
            <a:r>
              <a:rPr lang="en-US" sz="2000" b="1" dirty="0">
                <a:hlinkClick r:id="rId3"/>
              </a:rPr>
              <a:t>http://</a:t>
            </a:r>
            <a:r>
              <a:rPr lang="en-US" sz="2000" b="1" dirty="0" err="1">
                <a:hlinkClick r:id="rId3"/>
              </a:rPr>
              <a:t>education.ohio.gov</a:t>
            </a:r>
            <a:r>
              <a:rPr lang="en-US" sz="2000" b="1" dirty="0">
                <a:hlinkClick r:id="rId3"/>
              </a:rPr>
              <a:t>/topics/reset-and-restart/educator-licensure</a:t>
            </a:r>
            <a:endParaRPr lang="en-US" sz="2000" b="1" dirty="0"/>
          </a:p>
        </p:txBody>
      </p:sp>
      <p:sp>
        <p:nvSpPr>
          <p:cNvPr id="2" name="Slide Number Placeholder 1">
            <a:extLst>
              <a:ext uri="{FF2B5EF4-FFF2-40B4-BE49-F238E27FC236}">
                <a16:creationId xmlns:a16="http://schemas.microsoft.com/office/drawing/2014/main" id="{BB150938-EDA1-203A-240A-9C8DD77DD2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656639256"/>
      </p:ext>
    </p:extLst>
  </p:cSld>
  <p:clrMapOvr>
    <a:masterClrMapping/>
  </p:clrMapOvr>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3384</Words>
  <Application>Microsoft Macintosh PowerPoint</Application>
  <PresentationFormat>On-screen Show (16:9)</PresentationFormat>
  <Paragraphs>559</Paragraphs>
  <Slides>66</Slides>
  <Notes>42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Calibri</vt:lpstr>
      <vt:lpstr>Palatino Linotype</vt:lpstr>
      <vt:lpstr>Arvo</vt:lpstr>
      <vt:lpstr>Arial</vt:lpstr>
      <vt:lpstr>Wingdings</vt:lpstr>
      <vt:lpstr>Roboto Condensed Light</vt:lpstr>
      <vt:lpstr>Courier New</vt:lpstr>
      <vt:lpstr>Roboto Condensed</vt:lpstr>
      <vt:lpstr>Times New Roman</vt:lpstr>
      <vt:lpstr>Salerio template</vt:lpstr>
      <vt:lpstr>TITLE I - PART C  MIGRANT EDUCATION PROGRAM  Annual Directors Meeting April 22, 2022</vt:lpstr>
      <vt:lpstr>OMEC Office</vt:lpstr>
      <vt:lpstr>State &amp; Federal Updates</vt:lpstr>
      <vt:lpstr>State Updates</vt:lpstr>
      <vt:lpstr>Federal Updates</vt:lpstr>
      <vt:lpstr>PowerPoint Presentation</vt:lpstr>
      <vt:lpstr>PowerPoint Presentation</vt:lpstr>
      <vt:lpstr>PowerPoint Presentation</vt:lpstr>
      <vt:lpstr>Addressing Staff Shortages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José P. Salinas</vt:lpstr>
      <vt:lpstr>PowerPoint Presentation</vt:lpstr>
      <vt:lpstr>IMAGE Regional Programs</vt:lpstr>
      <vt:lpstr>IMAGE Summer Data</vt:lpstr>
      <vt:lpstr>Child-Count Data during COVID</vt:lpstr>
      <vt:lpstr>Online IPT Testing - Summer 2022</vt:lpstr>
      <vt:lpstr>Summer iReady</vt:lpstr>
      <vt:lpstr>Parent Involvement</vt:lpstr>
      <vt:lpstr>Parent Involvement? BIG IDEAS</vt:lpstr>
      <vt:lpstr>More Parent Involvement Ideas...</vt:lpstr>
      <vt:lpstr>June Inservice Dates</vt:lpstr>
      <vt:lpstr>PowerPoint Presentation</vt:lpstr>
      <vt:lpstr>APEX 2022 - Goals</vt:lpstr>
      <vt:lpstr>PowerPoint Presentation</vt:lpstr>
      <vt:lpstr>APEX Registration Process</vt:lpstr>
      <vt:lpstr>APEX Training</vt:lpstr>
      <vt:lpstr>PowerPoint Presentation</vt:lpstr>
      <vt:lpstr>PowerPoint Presentation</vt:lpstr>
      <vt:lpstr>Malena Gutierrez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MEP Referral System</vt:lpstr>
      <vt:lpstr>MEP Referral System </vt:lpstr>
      <vt:lpstr>PowerPoint Presentation</vt:lpstr>
      <vt:lpstr>After a lead is created…</vt:lpstr>
      <vt:lpstr>MEP Referral System Benefits</vt:lpstr>
      <vt:lpstr>Gloria Altamirano</vt:lpstr>
      <vt:lpstr>Migrant Head Start</vt:lpstr>
      <vt:lpstr>MEP Timeline Check Sheet</vt:lpstr>
      <vt:lpstr>Parent Night/Event</vt:lpstr>
      <vt:lpstr>Continuation of Services (COS)</vt:lpstr>
      <vt:lpstr>PowerPoint Presentation</vt:lpstr>
      <vt:lpstr>Priority for Services (PFS)</vt:lpstr>
      <vt:lpstr>Using MSIX for Priority for Services</vt:lpstr>
      <vt:lpstr>Using MSIX to Determine MEP Services</vt:lpstr>
      <vt:lpstr>Using MSIX for Enrollments</vt:lpstr>
      <vt:lpstr>MSIX Privacy Protections</vt:lpstr>
      <vt:lpstr>PowerPoint Presentation</vt:lpstr>
      <vt:lpstr>Important Deadlines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 PART C  MIGRANT EDUCATION PROGRAM  Annual Directors Meeting April 22, 2022</dc:title>
  <cp:lastModifiedBy>Jose Salinas</cp:lastModifiedBy>
  <cp:revision>42</cp:revision>
  <dcterms:modified xsi:type="dcterms:W3CDTF">2022-04-25T14:47:54Z</dcterms:modified>
</cp:coreProperties>
</file>